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9"/>
  </p:notesMasterIdLst>
  <p:sldIdLst>
    <p:sldId id="256" r:id="rId2"/>
    <p:sldId id="527" r:id="rId3"/>
    <p:sldId id="287" r:id="rId4"/>
    <p:sldId id="816" r:id="rId5"/>
    <p:sldId id="297" r:id="rId6"/>
    <p:sldId id="905" r:id="rId7"/>
    <p:sldId id="600" r:id="rId8"/>
    <p:sldId id="609" r:id="rId9"/>
    <p:sldId id="601" r:id="rId10"/>
    <p:sldId id="347" r:id="rId11"/>
    <p:sldId id="341" r:id="rId12"/>
    <p:sldId id="683" r:id="rId13"/>
    <p:sldId id="630" r:id="rId14"/>
    <p:sldId id="299" r:id="rId15"/>
    <p:sldId id="604" r:id="rId16"/>
    <p:sldId id="301" r:id="rId17"/>
    <p:sldId id="606" r:id="rId18"/>
    <p:sldId id="313" r:id="rId19"/>
    <p:sldId id="607" r:id="rId20"/>
    <p:sldId id="621" r:id="rId21"/>
    <p:sldId id="608" r:id="rId22"/>
    <p:sldId id="664" r:id="rId23"/>
    <p:sldId id="352" r:id="rId24"/>
    <p:sldId id="611" r:id="rId25"/>
    <p:sldId id="684" r:id="rId26"/>
    <p:sldId id="620" r:id="rId27"/>
    <p:sldId id="665" r:id="rId28"/>
    <p:sldId id="930" r:id="rId29"/>
    <p:sldId id="870" r:id="rId30"/>
    <p:sldId id="812" r:id="rId31"/>
    <p:sldId id="871" r:id="rId32"/>
    <p:sldId id="872" r:id="rId33"/>
    <p:sldId id="873" r:id="rId34"/>
    <p:sldId id="942" r:id="rId35"/>
    <p:sldId id="738" r:id="rId36"/>
    <p:sldId id="739" r:id="rId37"/>
    <p:sldId id="742" r:id="rId38"/>
    <p:sldId id="874" r:id="rId39"/>
    <p:sldId id="761" r:id="rId40"/>
    <p:sldId id="728" r:id="rId41"/>
    <p:sldId id="749" r:id="rId42"/>
    <p:sldId id="745" r:id="rId43"/>
    <p:sldId id="744" r:id="rId44"/>
    <p:sldId id="866" r:id="rId45"/>
    <p:sldId id="814" r:id="rId46"/>
    <p:sldId id="803" r:id="rId47"/>
    <p:sldId id="746" r:id="rId48"/>
    <p:sldId id="954" r:id="rId49"/>
    <p:sldId id="944" r:id="rId50"/>
    <p:sldId id="945" r:id="rId51"/>
    <p:sldId id="946" r:id="rId52"/>
    <p:sldId id="947" r:id="rId53"/>
    <p:sldId id="948" r:id="rId54"/>
    <p:sldId id="949" r:id="rId55"/>
    <p:sldId id="950" r:id="rId56"/>
    <p:sldId id="951" r:id="rId57"/>
    <p:sldId id="952" r:id="rId58"/>
    <p:sldId id="953" r:id="rId59"/>
    <p:sldId id="957" r:id="rId60"/>
    <p:sldId id="943" r:id="rId61"/>
    <p:sldId id="810" r:id="rId62"/>
    <p:sldId id="704" r:id="rId63"/>
    <p:sldId id="708" r:id="rId64"/>
    <p:sldId id="804" r:id="rId65"/>
    <p:sldId id="795" r:id="rId66"/>
    <p:sldId id="760" r:id="rId67"/>
    <p:sldId id="817" r:id="rId68"/>
    <p:sldId id="747" r:id="rId69"/>
    <p:sldId id="818" r:id="rId70"/>
    <p:sldId id="877" r:id="rId71"/>
    <p:sldId id="883" r:id="rId72"/>
    <p:sldId id="800" r:id="rId73"/>
    <p:sldId id="801" r:id="rId74"/>
    <p:sldId id="906" r:id="rId75"/>
    <p:sldId id="956" r:id="rId76"/>
    <p:sldId id="931" r:id="rId77"/>
    <p:sldId id="941" r:id="rId78"/>
    <p:sldId id="460" r:id="rId79"/>
    <p:sldId id="461" r:id="rId80"/>
    <p:sldId id="462" r:id="rId81"/>
    <p:sldId id="833" r:id="rId82"/>
    <p:sldId id="423" r:id="rId83"/>
    <p:sldId id="424" r:id="rId84"/>
    <p:sldId id="463" r:id="rId85"/>
    <p:sldId id="464" r:id="rId86"/>
    <p:sldId id="932" r:id="rId87"/>
    <p:sldId id="933" r:id="rId88"/>
    <p:sldId id="929" r:id="rId89"/>
    <p:sldId id="934" r:id="rId90"/>
    <p:sldId id="910" r:id="rId91"/>
    <p:sldId id="911" r:id="rId92"/>
    <p:sldId id="912" r:id="rId93"/>
    <p:sldId id="913" r:id="rId94"/>
    <p:sldId id="914" r:id="rId95"/>
    <p:sldId id="915" r:id="rId96"/>
    <p:sldId id="935" r:id="rId97"/>
    <p:sldId id="916" r:id="rId98"/>
    <p:sldId id="917" r:id="rId99"/>
    <p:sldId id="918" r:id="rId100"/>
    <p:sldId id="919" r:id="rId101"/>
    <p:sldId id="920" r:id="rId102"/>
    <p:sldId id="921" r:id="rId103"/>
    <p:sldId id="922" r:id="rId104"/>
    <p:sldId id="923" r:id="rId105"/>
    <p:sldId id="924" r:id="rId106"/>
    <p:sldId id="925" r:id="rId107"/>
    <p:sldId id="926" r:id="rId108"/>
    <p:sldId id="927" r:id="rId109"/>
    <p:sldId id="928" r:id="rId110"/>
    <p:sldId id="908" r:id="rId111"/>
    <p:sldId id="936" r:id="rId112"/>
    <p:sldId id="420" r:id="rId113"/>
    <p:sldId id="446" r:id="rId114"/>
    <p:sldId id="437" r:id="rId115"/>
    <p:sldId id="457" r:id="rId116"/>
    <p:sldId id="456" r:id="rId117"/>
    <p:sldId id="447" r:id="rId118"/>
    <p:sldId id="436" r:id="rId119"/>
    <p:sldId id="448" r:id="rId120"/>
    <p:sldId id="449" r:id="rId121"/>
    <p:sldId id="853" r:id="rId122"/>
    <p:sldId id="834" r:id="rId123"/>
    <p:sldId id="458" r:id="rId124"/>
    <p:sldId id="466" r:id="rId125"/>
    <p:sldId id="868" r:id="rId126"/>
    <p:sldId id="867" r:id="rId127"/>
    <p:sldId id="937" r:id="rId128"/>
    <p:sldId id="421" r:id="rId129"/>
    <p:sldId id="398" r:id="rId130"/>
    <p:sldId id="825" r:id="rId131"/>
    <p:sldId id="400" r:id="rId132"/>
    <p:sldId id="475" r:id="rId133"/>
    <p:sldId id="399" r:id="rId134"/>
    <p:sldId id="469" r:id="rId135"/>
    <p:sldId id="425" r:id="rId136"/>
    <p:sldId id="846" r:id="rId137"/>
    <p:sldId id="847" r:id="rId138"/>
    <p:sldId id="938" r:id="rId139"/>
    <p:sldId id="433" r:id="rId140"/>
    <p:sldId id="838" r:id="rId141"/>
    <p:sldId id="839" r:id="rId142"/>
    <p:sldId id="850" r:id="rId143"/>
    <p:sldId id="434" r:id="rId144"/>
    <p:sldId id="837" r:id="rId145"/>
    <p:sldId id="939" r:id="rId146"/>
    <p:sldId id="835" r:id="rId147"/>
    <p:sldId id="836" r:id="rId148"/>
    <p:sldId id="813" r:id="rId149"/>
    <p:sldId id="862" r:id="rId150"/>
    <p:sldId id="840" r:id="rId151"/>
    <p:sldId id="852" r:id="rId152"/>
    <p:sldId id="845" r:id="rId153"/>
    <p:sldId id="841" r:id="rId154"/>
    <p:sldId id="843" r:id="rId155"/>
    <p:sldId id="844" r:id="rId156"/>
    <p:sldId id="940" r:id="rId157"/>
    <p:sldId id="861" r:id="rId158"/>
    <p:sldId id="858" r:id="rId159"/>
    <p:sldId id="859" r:id="rId160"/>
    <p:sldId id="572" r:id="rId161"/>
    <p:sldId id="863" r:id="rId162"/>
    <p:sldId id="955" r:id="rId163"/>
    <p:sldId id="629" r:id="rId164"/>
    <p:sldId id="756" r:id="rId165"/>
    <p:sldId id="631" r:id="rId166"/>
    <p:sldId id="757" r:id="rId167"/>
    <p:sldId id="762" r:id="rId168"/>
    <p:sldId id="763" r:id="rId169"/>
    <p:sldId id="632" r:id="rId170"/>
    <p:sldId id="758" r:id="rId171"/>
    <p:sldId id="656" r:id="rId172"/>
    <p:sldId id="759" r:id="rId173"/>
    <p:sldId id="865" r:id="rId174"/>
    <p:sldId id="430" r:id="rId175"/>
    <p:sldId id="290" r:id="rId176"/>
    <p:sldId id="822" r:id="rId177"/>
    <p:sldId id="281" r:id="rId17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67"/>
    <p:restoredTop sz="79116" autoAdjust="0"/>
  </p:normalViewPr>
  <p:slideViewPr>
    <p:cSldViewPr snapToGrid="0" snapToObjects="1">
      <p:cViewPr varScale="1">
        <p:scale>
          <a:sx n="100" d="100"/>
          <a:sy n="100" d="100"/>
        </p:scale>
        <p:origin x="2896" y="1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heme" Target="theme/theme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11/13/24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n.wikipedia.org/wiki/Causality"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n.wikipedia.org/wiki/Message_passing#cite_note-3"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en.wikipedia.org/wiki/Middlewar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system passes control to meet a use case between different classes with roles in the system, via message passing</a:t>
            </a:r>
          </a:p>
          <a:p>
            <a:r>
              <a:rPr lang="en-GB" dirty="0"/>
              <a:t>This is a “call and return” approach i.e. main on down</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30</a:t>
            </a:fld>
            <a:endParaRPr lang="en-US"/>
          </a:p>
        </p:txBody>
      </p:sp>
    </p:spTree>
    <p:extLst>
      <p:ext uri="{BB962C8B-B14F-4D97-AF65-F5344CB8AC3E}">
        <p14:creationId xmlns:p14="http://schemas.microsoft.com/office/powerpoint/2010/main" val="2391086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a:t>
            </a:r>
          </a:p>
          <a:p>
            <a:r>
              <a:rPr lang="en-GB" dirty="0"/>
              <a:t>====</a:t>
            </a:r>
          </a:p>
          <a:p>
            <a:r>
              <a:rPr lang="en-GB" dirty="0"/>
              <a:t>SOA takes the idea of objects and uses it a macro scale</a:t>
            </a:r>
          </a:p>
          <a:p>
            <a:endParaRPr lang="en-GB" dirty="0"/>
          </a:p>
          <a:p>
            <a:r>
              <a:rPr lang="en-GB" dirty="0"/>
              <a:t>- A service has a role in the system, and attendant responsibilities which it exposes via various operations/</a:t>
            </a:r>
            <a:r>
              <a:rPr lang="en-GB" dirty="0" err="1"/>
              <a:t>behaviors</a:t>
            </a:r>
            <a:r>
              <a:rPr lang="en-GB" dirty="0"/>
              <a:t>.</a:t>
            </a:r>
          </a:p>
          <a:p>
            <a:r>
              <a:rPr lang="en-GB" dirty="0"/>
              <a:t>- The service encapsulates the data that it is associated with those </a:t>
            </a:r>
            <a:r>
              <a:rPr lang="en-GB" dirty="0" err="1"/>
              <a:t>behaviors</a:t>
            </a:r>
            <a:endParaRPr lang="en-GB" dirty="0"/>
          </a:p>
          <a:p>
            <a:r>
              <a:rPr lang="en-GB" dirty="0"/>
              <a:t>- This is OO as an architectural principle.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31</a:t>
            </a:fld>
            <a:endParaRPr lang="en-US"/>
          </a:p>
        </p:txBody>
      </p:sp>
    </p:spTree>
    <p:extLst>
      <p:ext uri="{BB962C8B-B14F-4D97-AF65-F5344CB8AC3E}">
        <p14:creationId xmlns:p14="http://schemas.microsoft.com/office/powerpoint/2010/main" val="256735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we are making OO large, we have a tendency to use ”call and return” via a main method at our API gateway.</a:t>
            </a:r>
          </a:p>
          <a:p>
            <a:endParaRPr lang="en-GB" dirty="0"/>
          </a:p>
          <a:p>
            <a:r>
              <a:rPr lang="en-GB" dirty="0"/>
              <a:t>The problem with this is that we are effectively creating a distributed monolith because we are driving from our main method – the gateway.</a:t>
            </a:r>
          </a:p>
          <a:p>
            <a:endParaRPr lang="en-GB" dirty="0"/>
          </a:p>
          <a:p>
            <a:r>
              <a:rPr lang="en-GB" dirty="0"/>
              <a:t>Is there a better paradigm??</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32</a:t>
            </a:fld>
            <a:endParaRPr lang="en-US"/>
          </a:p>
        </p:txBody>
      </p:sp>
    </p:spTree>
    <p:extLst>
      <p:ext uri="{BB962C8B-B14F-4D97-AF65-F5344CB8AC3E}">
        <p14:creationId xmlns:p14="http://schemas.microsoft.com/office/powerpoint/2010/main" val="2512949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Typically we use RPC to replace the method calls, which tends to make us brittle as failure </a:t>
            </a:r>
            <a:r>
              <a:rPr lang="en-GB" dirty="0" err="1"/>
              <a:t>propogates</a:t>
            </a:r>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33</a:t>
            </a:fld>
            <a:endParaRPr lang="en-US"/>
          </a:p>
        </p:txBody>
      </p:sp>
    </p:spTree>
    <p:extLst>
      <p:ext uri="{BB962C8B-B14F-4D97-AF65-F5344CB8AC3E}">
        <p14:creationId xmlns:p14="http://schemas.microsoft.com/office/powerpoint/2010/main" val="2744080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Dataflow programming perhaps oldest expression of reactive approach. </a:t>
            </a:r>
          </a:p>
          <a:p>
            <a:endParaRPr lang="en-GB" dirty="0"/>
          </a:p>
          <a:p>
            <a:r>
              <a:rPr lang="en-GB" dirty="0"/>
              <a:t>Unlike OO where state is co-located in nodes with the </a:t>
            </a:r>
            <a:r>
              <a:rPr lang="en-GB" dirty="0" err="1"/>
              <a:t>behavior</a:t>
            </a:r>
            <a:r>
              <a:rPr lang="en-GB" dirty="0"/>
              <a:t> that acts upon that state, in dataflow programming data moves between transformations (nodes) via arcs (links).</a:t>
            </a:r>
          </a:p>
          <a:p>
            <a:endParaRPr lang="en-GB" dirty="0"/>
          </a:p>
          <a:p>
            <a:r>
              <a:rPr lang="en-GB" dirty="0"/>
              <a:t>Example: Unix CLI programming, pipes and filters etc.</a:t>
            </a:r>
          </a:p>
        </p:txBody>
      </p:sp>
      <p:sp>
        <p:nvSpPr>
          <p:cNvPr id="4" name="Slide Number Placeholder 3"/>
          <p:cNvSpPr>
            <a:spLocks noGrp="1"/>
          </p:cNvSpPr>
          <p:nvPr>
            <p:ph type="sldNum" sz="quarter" idx="5"/>
          </p:nvPr>
        </p:nvSpPr>
        <p:spPr/>
        <p:txBody>
          <a:bodyPr/>
          <a:lstStyle/>
          <a:p>
            <a:fld id="{5595B2D4-F489-0C43-B080-1E7A20BD1C94}" type="slidenum">
              <a:rPr lang="en-US" smtClean="0"/>
              <a:t>35</a:t>
            </a:fld>
            <a:endParaRPr lang="en-US"/>
          </a:p>
        </p:txBody>
      </p:sp>
    </p:spTree>
    <p:extLst>
      <p:ext uri="{BB962C8B-B14F-4D97-AF65-F5344CB8AC3E}">
        <p14:creationId xmlns:p14="http://schemas.microsoft.com/office/powerpoint/2010/main" val="2589523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Breaking it down, we have a node with an input port, it is activated or fired when an event arrives on the input port arc; it responds to that event with some computation; as it is a ’black box’ it signals what happened by raising an event on an output port (to which others may react)</a:t>
            </a:r>
          </a:p>
          <a:p>
            <a:endParaRPr lang="en-GB" dirty="0"/>
          </a:p>
          <a:p>
            <a:r>
              <a:rPr lang="en-GB" dirty="0"/>
              <a:t>It is reactive because it fires up in response to an event being raised</a:t>
            </a:r>
          </a:p>
          <a:p>
            <a:endParaRPr lang="en-GB" dirty="0"/>
          </a:p>
          <a:p>
            <a:r>
              <a:rPr lang="en-GB" dirty="0"/>
              <a:t>Generally a node is single threaded.</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36</a:t>
            </a:fld>
            <a:endParaRPr lang="en-US"/>
          </a:p>
        </p:txBody>
      </p:sp>
    </p:spTree>
    <p:extLst>
      <p:ext uri="{BB962C8B-B14F-4D97-AF65-F5344CB8AC3E}">
        <p14:creationId xmlns:p14="http://schemas.microsoft.com/office/powerpoint/2010/main" val="2210000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special requirements about packets, they are just data</a:t>
            </a:r>
          </a:p>
        </p:txBody>
      </p:sp>
      <p:sp>
        <p:nvSpPr>
          <p:cNvPr id="4" name="Slide Number Placeholder 3"/>
          <p:cNvSpPr>
            <a:spLocks noGrp="1"/>
          </p:cNvSpPr>
          <p:nvPr>
            <p:ph type="sldNum" sz="quarter" idx="5"/>
          </p:nvPr>
        </p:nvSpPr>
        <p:spPr/>
        <p:txBody>
          <a:bodyPr/>
          <a:lstStyle/>
          <a:p>
            <a:fld id="{5595B2D4-F489-0C43-B080-1E7A20BD1C94}" type="slidenum">
              <a:rPr lang="en-US" smtClean="0"/>
              <a:t>37</a:t>
            </a:fld>
            <a:endParaRPr lang="en-US"/>
          </a:p>
        </p:txBody>
      </p:sp>
    </p:spTree>
    <p:extLst>
      <p:ext uri="{BB962C8B-B14F-4D97-AF65-F5344CB8AC3E}">
        <p14:creationId xmlns:p14="http://schemas.microsoft.com/office/powerpoint/2010/main" val="2770675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 or links connect nodes</a:t>
            </a:r>
          </a:p>
          <a:p>
            <a:endParaRPr lang="en-GB" dirty="0"/>
          </a:p>
          <a:p>
            <a:r>
              <a:rPr lang="en-GB" dirty="0"/>
              <a:t>If the link is buffered it means that we can be asynchronous – raise our output event on to the buffer even if the downstream component is currently reacting to an earlier event. This allows us to parallelize, though throughput is limited to the slowest node</a:t>
            </a:r>
          </a:p>
          <a:p>
            <a:endParaRPr lang="en-GB" dirty="0"/>
          </a:p>
          <a:p>
            <a:r>
              <a:rPr lang="en-GB" dirty="0"/>
              <a:t>But for dataflow this is not a requirement, we may build a synchronous pipeline that has no buffering between components i.e. is single threaded</a:t>
            </a:r>
          </a:p>
          <a:p>
            <a:endParaRPr lang="en-GB" dirty="0"/>
          </a:p>
          <a:p>
            <a:r>
              <a:rPr lang="en-GB" dirty="0"/>
              <a:t>May be push =&gt; source is generating events (hot) like a mouse click and we ‘listen’ to them</a:t>
            </a:r>
          </a:p>
          <a:p>
            <a:endParaRPr lang="en-GB" dirty="0"/>
          </a:p>
          <a:p>
            <a:r>
              <a:rPr lang="en-GB" dirty="0"/>
              <a:t>May be pull =&gt; until we ask for events, by firing up a sink that pulls the chain of nodes, nothing is generated</a:t>
            </a:r>
          </a:p>
          <a:p>
            <a:endParaRPr lang="en-GB" dirty="0"/>
          </a:p>
          <a:p>
            <a:r>
              <a:rPr lang="en-GB" dirty="0"/>
              <a:t>If a buffer is full, we can’t output to it =&gt; this creates backpressure or load shedding</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38</a:t>
            </a:fld>
            <a:endParaRPr lang="en-US"/>
          </a:p>
        </p:txBody>
      </p:sp>
    </p:spTree>
    <p:extLst>
      <p:ext uri="{BB962C8B-B14F-4D97-AF65-F5344CB8AC3E}">
        <p14:creationId xmlns:p14="http://schemas.microsoft.com/office/powerpoint/2010/main" val="1835020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41</a:t>
            </a:fld>
            <a:endParaRPr lang="en-US"/>
          </a:p>
        </p:txBody>
      </p:sp>
    </p:spTree>
    <p:extLst>
      <p:ext uri="{BB962C8B-B14F-4D97-AF65-F5344CB8AC3E}">
        <p14:creationId xmlns:p14="http://schemas.microsoft.com/office/powerpoint/2010/main" val="2088470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MQTT Retained Messages are a way of emulating this IIP idea.</a:t>
            </a:r>
          </a:p>
        </p:txBody>
      </p:sp>
      <p:sp>
        <p:nvSpPr>
          <p:cNvPr id="4" name="Slide Number Placeholder 3"/>
          <p:cNvSpPr>
            <a:spLocks noGrp="1"/>
          </p:cNvSpPr>
          <p:nvPr>
            <p:ph type="sldNum" sz="quarter" idx="5"/>
          </p:nvPr>
        </p:nvSpPr>
        <p:spPr/>
        <p:txBody>
          <a:bodyPr/>
          <a:lstStyle/>
          <a:p>
            <a:fld id="{5595B2D4-F489-0C43-B080-1E7A20BD1C94}" type="slidenum">
              <a:rPr lang="en-US" smtClean="0"/>
              <a:t>42</a:t>
            </a:fld>
            <a:endParaRPr lang="en-US"/>
          </a:p>
        </p:txBody>
      </p:sp>
    </p:spTree>
    <p:extLst>
      <p:ext uri="{BB962C8B-B14F-4D97-AF65-F5344CB8AC3E}">
        <p14:creationId xmlns:p14="http://schemas.microsoft.com/office/powerpoint/2010/main" val="1092876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43</a:t>
            </a:fld>
            <a:endParaRPr lang="en-US"/>
          </a:p>
        </p:txBody>
      </p:sp>
    </p:spTree>
    <p:extLst>
      <p:ext uri="{BB962C8B-B14F-4D97-AF65-F5344CB8AC3E}">
        <p14:creationId xmlns:p14="http://schemas.microsoft.com/office/powerpoint/2010/main" val="150525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44</a:t>
            </a:fld>
            <a:endParaRPr lang="en-US"/>
          </a:p>
        </p:txBody>
      </p:sp>
    </p:spTree>
    <p:extLst>
      <p:ext uri="{BB962C8B-B14F-4D97-AF65-F5344CB8AC3E}">
        <p14:creationId xmlns:p14="http://schemas.microsoft.com/office/powerpoint/2010/main" val="1778618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45</a:t>
            </a:fld>
            <a:endParaRPr lang="en-US"/>
          </a:p>
        </p:txBody>
      </p:sp>
    </p:spTree>
    <p:extLst>
      <p:ext uri="{BB962C8B-B14F-4D97-AF65-F5344CB8AC3E}">
        <p14:creationId xmlns:p14="http://schemas.microsoft.com/office/powerpoint/2010/main" val="55228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46</a:t>
            </a:fld>
            <a:endParaRPr lang="en-US"/>
          </a:p>
        </p:txBody>
      </p:sp>
    </p:spTree>
    <p:extLst>
      <p:ext uri="{BB962C8B-B14F-4D97-AF65-F5344CB8AC3E}">
        <p14:creationId xmlns:p14="http://schemas.microsoft.com/office/powerpoint/2010/main" val="2200231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47</a:t>
            </a:fld>
            <a:endParaRPr lang="en-US"/>
          </a:p>
        </p:txBody>
      </p:sp>
    </p:spTree>
    <p:extLst>
      <p:ext uri="{BB962C8B-B14F-4D97-AF65-F5344CB8AC3E}">
        <p14:creationId xmlns:p14="http://schemas.microsoft.com/office/powerpoint/2010/main" val="925223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just the actor model!!! These ideas have seen expression beyond the actor model, and we would rather follow </a:t>
            </a:r>
            <a:r>
              <a:rPr lang="en-GB" dirty="0" err="1"/>
              <a:t>Helland</a:t>
            </a:r>
            <a:r>
              <a:rPr lang="en-GB" dirty="0"/>
              <a:t> in noting that many implementations are possible, including the actor model and we will talk about a few of them</a:t>
            </a:r>
          </a:p>
        </p:txBody>
      </p:sp>
      <p:sp>
        <p:nvSpPr>
          <p:cNvPr id="4" name="Slide Number Placeholder 3"/>
          <p:cNvSpPr>
            <a:spLocks noGrp="1"/>
          </p:cNvSpPr>
          <p:nvPr>
            <p:ph type="sldNum" sz="quarter" idx="5"/>
          </p:nvPr>
        </p:nvSpPr>
        <p:spPr/>
        <p:txBody>
          <a:bodyPr/>
          <a:lstStyle/>
          <a:p>
            <a:fld id="{5595B2D4-F489-0C43-B080-1E7A20BD1C94}" type="slidenum">
              <a:rPr lang="en-US" smtClean="0"/>
              <a:t>61</a:t>
            </a:fld>
            <a:endParaRPr lang="en-US"/>
          </a:p>
        </p:txBody>
      </p:sp>
    </p:spTree>
    <p:extLst>
      <p:ext uri="{BB962C8B-B14F-4D97-AF65-F5344CB8AC3E}">
        <p14:creationId xmlns:p14="http://schemas.microsoft.com/office/powerpoint/2010/main" val="4294858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63</a:t>
            </a:fld>
            <a:endParaRPr lang="en-US"/>
          </a:p>
        </p:txBody>
      </p:sp>
    </p:spTree>
    <p:extLst>
      <p:ext uri="{BB962C8B-B14F-4D97-AF65-F5344CB8AC3E}">
        <p14:creationId xmlns:p14="http://schemas.microsoft.com/office/powerpoint/2010/main" val="2597413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Microservices are Reactive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Architectures derive from reactive programming not OO. “Everything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 see how this means we are working in the reactive style: we separate data from </a:t>
            </a:r>
            <a:r>
              <a:rPr lang="en-GB" dirty="0" err="1"/>
              <a:t>behavior</a:t>
            </a:r>
            <a:r>
              <a:rPr lang="en-GB" dirty="0"/>
              <a:t> and activate a component in response to work being on a queue, process it, and then send an outgoing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64</a:t>
            </a:fld>
            <a:endParaRPr lang="en-US"/>
          </a:p>
        </p:txBody>
      </p:sp>
    </p:spTree>
    <p:extLst>
      <p:ext uri="{BB962C8B-B14F-4D97-AF65-F5344CB8AC3E}">
        <p14:creationId xmlns:p14="http://schemas.microsoft.com/office/powerpoint/2010/main" val="25426439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Dataflow</a:t>
            </a:r>
            <a:r>
              <a:rPr lang="en-US" sz="1200" dirty="0"/>
              <a:t> Reactive architectures inherit from dataflow programming – we conceive of our application as a graph of nodes that perform operations on data </a:t>
            </a:r>
            <a:r>
              <a:rPr lang="en-US" sz="1200" b="1" dirty="0"/>
              <a:t>flowing</a:t>
            </a:r>
            <a:r>
              <a:rPr lang="en-US" sz="1200" dirty="0"/>
              <a:t> through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shines in the creation of data-driven applications through the composition of components in workflows. Thinking in terms of dataflow, how the data flows through the system, what </a:t>
            </a:r>
            <a:r>
              <a:rPr lang="en-GB" dirty="0" err="1"/>
              <a:t>behavior</a:t>
            </a:r>
            <a:r>
              <a:rPr lang="en-GB" dirty="0"/>
              <a:t> it is triggering and where, and how components are </a:t>
            </a:r>
            <a:r>
              <a:rPr lang="en-GB" dirty="0">
                <a:hlinkClick r:id="rId3"/>
              </a:rPr>
              <a:t>causally related</a:t>
            </a:r>
            <a:r>
              <a:rPr lang="en-GB" dirty="0"/>
              <a:t> allows focusing on the </a:t>
            </a:r>
            <a:r>
              <a:rPr lang="en-GB" i="1" dirty="0" err="1"/>
              <a:t>behavior</a:t>
            </a:r>
            <a:r>
              <a:rPr lang="en-GB" dirty="0"/>
              <a:t> instead of the only on the </a:t>
            </a:r>
            <a:r>
              <a:rPr lang="en-GB" i="1" dirty="0"/>
              <a:t>structure</a:t>
            </a:r>
            <a:r>
              <a:rPr lang="en-GB" dirty="0"/>
              <a:t>. Orchestrate workflow and integration by letting components (or subsystems) subscribe to each other’s </a:t>
            </a:r>
            <a:r>
              <a:rPr lang="en-GB" i="1" dirty="0"/>
              <a:t>event streams</a:t>
            </a:r>
            <a:r>
              <a:rPr lang="en-GB" dirty="0"/>
              <a:t>, consuming on-demand the asynchronously published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65</a:t>
            </a:fld>
            <a:endParaRPr lang="en-US"/>
          </a:p>
        </p:txBody>
      </p:sp>
    </p:spTree>
    <p:extLst>
      <p:ext uri="{BB962C8B-B14F-4D97-AF65-F5344CB8AC3E}">
        <p14:creationId xmlns:p14="http://schemas.microsoft.com/office/powerpoint/2010/main" val="31026521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asynchronous message passing the receiving object can be down or busy when the requesting object sends the message. Continuing the function call analogy, it is like a function call that returns immediately, without waiting for the called function to complete. Messages are sent to a queue where they are stored until the receiving process requests them. The receiving process processes its messages and sends results to a queue for pickup by the original process (or some designated next process).</a:t>
            </a:r>
            <a:r>
              <a:rPr lang="en-GB" baseline="30000" dirty="0">
                <a:hlinkClick r:id="rId3"/>
              </a:rPr>
              <a:t>[3]</a:t>
            </a:r>
            <a:r>
              <a:rPr lang="en-GB" dirty="0"/>
              <a:t> </a:t>
            </a:r>
          </a:p>
          <a:p>
            <a:r>
              <a:rPr lang="en-GB" dirty="0"/>
              <a:t>Asynchronous messaging requires additional capabilities for storing and retransmitting data for systems that may not run concurrently, and are generally handled by an intermediary level of software (often called </a:t>
            </a:r>
            <a:r>
              <a:rPr lang="en-GB" dirty="0">
                <a:hlinkClick r:id="rId4" tooltip="Middleware"/>
              </a:rPr>
              <a:t>middleware</a:t>
            </a:r>
            <a:r>
              <a:rPr lang="en-GB" dirty="0"/>
              <a:t>); a common type being Message-oriented middleware (MOM).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66</a:t>
            </a:fld>
            <a:endParaRPr lang="en-US"/>
          </a:p>
        </p:txBody>
      </p:sp>
    </p:spTree>
    <p:extLst>
      <p:ext uri="{BB962C8B-B14F-4D97-AF65-F5344CB8AC3E}">
        <p14:creationId xmlns:p14="http://schemas.microsoft.com/office/powerpoint/2010/main" val="10844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When I worked in a mail room, this was called ‘the frame’ and it was how we sorted mail by floor, that was then delivered by a worker with a cart. In essence this is what a broker does. Creates channels, that you send messages to  that are delivered to subscribers.</a:t>
            </a:r>
          </a:p>
        </p:txBody>
      </p:sp>
    </p:spTree>
    <p:extLst>
      <p:ext uri="{BB962C8B-B14F-4D97-AF65-F5344CB8AC3E}">
        <p14:creationId xmlns:p14="http://schemas.microsoft.com/office/powerpoint/2010/main" val="2074077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Back-pressure is the concept of the producer getting backwards pressure from the pipe it shoves data down, forcing it to slow down until the pressure alleviates. Back pressure is a good option when data loss is unacceptable and the extra latency is not an issue.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67</a:t>
            </a:fld>
            <a:endParaRPr lang="en-US"/>
          </a:p>
        </p:txBody>
      </p:sp>
    </p:spTree>
    <p:extLst>
      <p:ext uri="{BB962C8B-B14F-4D97-AF65-F5344CB8AC3E}">
        <p14:creationId xmlns:p14="http://schemas.microsoft.com/office/powerpoint/2010/main" val="35845516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Load-shedding means we discard data in order to keep up. This can be a great option for metrics that are published at high velocity. We might receive a metric at a 1000 updates per second, but only need 10 per second in order to meet our SLA. We can even prioritize our load-shedding intelligently so we only discard less valuable data.</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68</a:t>
            </a:fld>
            <a:endParaRPr lang="en-US"/>
          </a:p>
        </p:txBody>
      </p:sp>
    </p:spTree>
    <p:extLst>
      <p:ext uri="{BB962C8B-B14F-4D97-AF65-F5344CB8AC3E}">
        <p14:creationId xmlns:p14="http://schemas.microsoft.com/office/powerpoint/2010/main" val="3860107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70</a:t>
            </a:fld>
            <a:endParaRPr lang="en-US"/>
          </a:p>
        </p:txBody>
      </p:sp>
    </p:spTree>
    <p:extLst>
      <p:ext uri="{BB962C8B-B14F-4D97-AF65-F5344CB8AC3E}">
        <p14:creationId xmlns:p14="http://schemas.microsoft.com/office/powerpoint/2010/main" val="1717922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71</a:t>
            </a:fld>
            <a:endParaRPr lang="en-US"/>
          </a:p>
        </p:txBody>
      </p:sp>
    </p:spTree>
    <p:extLst>
      <p:ext uri="{BB962C8B-B14F-4D97-AF65-F5344CB8AC3E}">
        <p14:creationId xmlns:p14="http://schemas.microsoft.com/office/powerpoint/2010/main" val="21651417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CA255-E024-F602-24B6-5F91C06AD1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E8A73-B5D6-72E3-6501-E607A8C8E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5861EA-BF7C-DDF3-C37B-E5D4AF4BFD4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7C5A9D7-D941-50E3-1532-93FD2B11EFAD}"/>
              </a:ext>
            </a:extLst>
          </p:cNvPr>
          <p:cNvSpPr>
            <a:spLocks noGrp="1"/>
          </p:cNvSpPr>
          <p:nvPr>
            <p:ph type="sldNum" sz="quarter" idx="5"/>
          </p:nvPr>
        </p:nvSpPr>
        <p:spPr/>
        <p:txBody>
          <a:bodyPr/>
          <a:lstStyle/>
          <a:p>
            <a:fld id="{5595B2D4-F489-0C43-B080-1E7A20BD1C94}" type="slidenum">
              <a:rPr lang="en-US" smtClean="0"/>
              <a:t>72</a:t>
            </a:fld>
            <a:endParaRPr lang="en-US"/>
          </a:p>
        </p:txBody>
      </p:sp>
    </p:spTree>
    <p:extLst>
      <p:ext uri="{BB962C8B-B14F-4D97-AF65-F5344CB8AC3E}">
        <p14:creationId xmlns:p14="http://schemas.microsoft.com/office/powerpoint/2010/main" val="33792849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28A32C3F-1032-3A7F-E24A-4B8E3A927B06}"/>
            </a:ext>
          </a:extLst>
        </p:cNvPr>
        <p:cNvGrpSpPr/>
        <p:nvPr/>
      </p:nvGrpSpPr>
      <p:grpSpPr>
        <a:xfrm>
          <a:off x="0" y="0"/>
          <a:ext cx="0" cy="0"/>
          <a:chOff x="0" y="0"/>
          <a:chExt cx="0" cy="0"/>
        </a:xfrm>
      </p:grpSpPr>
      <p:sp>
        <p:nvSpPr>
          <p:cNvPr id="419" name="Google Shape;419;g5eba477314_0_37:notes">
            <a:extLst>
              <a:ext uri="{FF2B5EF4-FFF2-40B4-BE49-F238E27FC236}">
                <a16:creationId xmlns:a16="http://schemas.microsoft.com/office/drawing/2014/main" id="{0929C504-F973-3B01-909A-7795EC9F5E5C}"/>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a:extLst>
              <a:ext uri="{FF2B5EF4-FFF2-40B4-BE49-F238E27FC236}">
                <a16:creationId xmlns:a16="http://schemas.microsoft.com/office/drawing/2014/main" id="{1F433AEC-3C60-6710-A700-EAB835428E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3154530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82</a:t>
            </a:fld>
            <a:endParaRPr lang="en-US"/>
          </a:p>
        </p:txBody>
      </p:sp>
    </p:spTree>
    <p:extLst>
      <p:ext uri="{BB962C8B-B14F-4D97-AF65-F5344CB8AC3E}">
        <p14:creationId xmlns:p14="http://schemas.microsoft.com/office/powerpoint/2010/main" val="27294064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track relationships and the messages received, each entity within the scale-agnostic application must somehow remember state information about its partners. It must capture this state on a partner-by-partner basis. Let's name this state an </a:t>
            </a:r>
            <a:r>
              <a:rPr lang="en-GB" i="1"/>
              <a:t>activity</a:t>
            </a:r>
            <a:r>
              <a:rPr lang="en-GB"/>
              <a:t>. See figure 6. Each entity may have many activities if it interacts with many other entities. Activities track the interactions with each partner.”</a:t>
            </a:r>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84</a:t>
            </a:fld>
            <a:endParaRPr lang="en-US"/>
          </a:p>
        </p:txBody>
      </p:sp>
    </p:spTree>
    <p:extLst>
      <p:ext uri="{BB962C8B-B14F-4D97-AF65-F5344CB8AC3E}">
        <p14:creationId xmlns:p14="http://schemas.microsoft.com/office/powerpoint/2010/main" val="4377231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85</a:t>
            </a:fld>
            <a:endParaRPr lang="en-US"/>
          </a:p>
        </p:txBody>
      </p:sp>
    </p:spTree>
    <p:extLst>
      <p:ext uri="{BB962C8B-B14F-4D97-AF65-F5344CB8AC3E}">
        <p14:creationId xmlns:p14="http://schemas.microsoft.com/office/powerpoint/2010/main" val="15184899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F9B13-7E15-16BA-CA95-17FEBAED69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07808-775C-3CBA-4744-11A6C48E04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83F71F-7784-D1B9-4AF0-778CE852B7D8}"/>
              </a:ext>
            </a:extLst>
          </p:cNvPr>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latin typeface="Chalkboard" panose="03050602040202020205" pitchFamily="66" charset="77"/>
                <a:cs typeface="Arial" panose="020B0604020202020204" pitchFamily="34" charset="0"/>
              </a:rPr>
              <a:t>A conversation is a series of paired interactions between participants over time to achieve an outcome.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A conversation occurs between two or more participants.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In each interaction, a participant may have the role of a requestor – making a request of another participant - or a provider – satisfying a request for another participant.</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Participants take turns and may switch roles, sometimes acting as a requestor and at other times as a provider during a conversation.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Within a conversation each interaction relates to a previous interaction in the same conversation.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Typically we use a correlation identifier for interactions and a conversation id for the whole (which may be natural such as order id).</a:t>
            </a:r>
          </a:p>
          <a:p>
            <a:endParaRPr lang="en-US" dirty="0"/>
          </a:p>
          <a:p>
            <a:endParaRPr lang="en-US" dirty="0"/>
          </a:p>
        </p:txBody>
      </p:sp>
      <p:sp>
        <p:nvSpPr>
          <p:cNvPr id="4" name="Slide Number Placeholder 3">
            <a:extLst>
              <a:ext uri="{FF2B5EF4-FFF2-40B4-BE49-F238E27FC236}">
                <a16:creationId xmlns:a16="http://schemas.microsoft.com/office/drawing/2014/main" id="{A5451B8C-0333-3F40-6769-B7C220626905}"/>
              </a:ext>
            </a:extLst>
          </p:cNvPr>
          <p:cNvSpPr>
            <a:spLocks noGrp="1"/>
          </p:cNvSpPr>
          <p:nvPr>
            <p:ph type="sldNum" sz="quarter" idx="5"/>
          </p:nvPr>
        </p:nvSpPr>
        <p:spPr/>
        <p:txBody>
          <a:bodyPr/>
          <a:lstStyle/>
          <a:p>
            <a:fld id="{F949CB24-BEAC-6A41-9A10-BFD56146B867}" type="slidenum">
              <a:rPr lang="en-US" smtClean="0"/>
              <a:pPr/>
              <a:t>90</a:t>
            </a:fld>
            <a:endParaRPr lang="en-US"/>
          </a:p>
        </p:txBody>
      </p:sp>
    </p:spTree>
    <p:extLst>
      <p:ext uri="{BB962C8B-B14F-4D97-AF65-F5344CB8AC3E}">
        <p14:creationId xmlns:p14="http://schemas.microsoft.com/office/powerpoint/2010/main" val="3311946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eba477314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1113065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89E88-59E8-AE1B-2E97-203CD372DA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8B5E0F-22D7-0A28-F2B6-3F48378A1B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3C7AF3-FF77-18EE-00AB-33D2F0BE299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09FE53A-4318-F9F3-6F1A-1E25C4AEB709}"/>
              </a:ext>
            </a:extLst>
          </p:cNvPr>
          <p:cNvSpPr>
            <a:spLocks noGrp="1"/>
          </p:cNvSpPr>
          <p:nvPr>
            <p:ph type="sldNum" sz="quarter" idx="5"/>
          </p:nvPr>
        </p:nvSpPr>
        <p:spPr/>
        <p:txBody>
          <a:bodyPr/>
          <a:lstStyle/>
          <a:p>
            <a:fld id="{F949CB24-BEAC-6A41-9A10-BFD56146B867}" type="slidenum">
              <a:rPr lang="en-US" smtClean="0"/>
              <a:pPr/>
              <a:t>92</a:t>
            </a:fld>
            <a:endParaRPr lang="en-US"/>
          </a:p>
        </p:txBody>
      </p:sp>
    </p:spTree>
    <p:extLst>
      <p:ext uri="{BB962C8B-B14F-4D97-AF65-F5344CB8AC3E}">
        <p14:creationId xmlns:p14="http://schemas.microsoft.com/office/powerpoint/2010/main" val="26293079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F3E3D-DB6C-74C6-C778-21B3026DE1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B8A57E-3A81-23D7-A19B-9EFF3E0F7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56161F-6B5B-7B5C-860E-B5571E7D02EC}"/>
              </a:ext>
            </a:extLst>
          </p:cNvPr>
          <p:cNvSpPr>
            <a:spLocks noGrp="1"/>
          </p:cNvSpPr>
          <p:nvPr>
            <p:ph type="body" idx="1"/>
          </p:nvPr>
        </p:nvSpPr>
        <p:spPr/>
        <p:txBody>
          <a:bodyPr/>
          <a:lstStyle/>
          <a:p>
            <a:r>
              <a:rPr lang="en-GB" dirty="0"/>
              <a:t>Who is responsible for the flow – simply, no one. That is the strength and also the weakness here.</a:t>
            </a:r>
          </a:p>
        </p:txBody>
      </p:sp>
      <p:sp>
        <p:nvSpPr>
          <p:cNvPr id="4" name="Slide Number Placeholder 3">
            <a:extLst>
              <a:ext uri="{FF2B5EF4-FFF2-40B4-BE49-F238E27FC236}">
                <a16:creationId xmlns:a16="http://schemas.microsoft.com/office/drawing/2014/main" id="{4E3B17B5-346D-ACE2-D285-A9876BFA975B}"/>
              </a:ext>
            </a:extLst>
          </p:cNvPr>
          <p:cNvSpPr>
            <a:spLocks noGrp="1"/>
          </p:cNvSpPr>
          <p:nvPr>
            <p:ph type="sldNum" sz="quarter" idx="5"/>
          </p:nvPr>
        </p:nvSpPr>
        <p:spPr/>
        <p:txBody>
          <a:bodyPr/>
          <a:lstStyle/>
          <a:p>
            <a:fld id="{F949CB24-BEAC-6A41-9A10-BFD56146B867}" type="slidenum">
              <a:rPr lang="en-US" smtClean="0"/>
              <a:pPr/>
              <a:t>93</a:t>
            </a:fld>
            <a:endParaRPr lang="en-US"/>
          </a:p>
        </p:txBody>
      </p:sp>
    </p:spTree>
    <p:extLst>
      <p:ext uri="{BB962C8B-B14F-4D97-AF65-F5344CB8AC3E}">
        <p14:creationId xmlns:p14="http://schemas.microsoft.com/office/powerpoint/2010/main" val="34798349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CDFD1-BD3F-489D-8CB4-A1026C1375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5C7BCF-C200-708E-3D11-14768474C6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7C845D-2715-A775-DC84-DAC4CCD19F90}"/>
              </a:ext>
            </a:extLst>
          </p:cNvPr>
          <p:cNvSpPr>
            <a:spLocks noGrp="1"/>
          </p:cNvSpPr>
          <p:nvPr>
            <p:ph type="body" idx="1"/>
          </p:nvPr>
        </p:nvSpPr>
        <p:spPr/>
        <p:txBody>
          <a:bodyPr/>
          <a:lstStyle/>
          <a:p>
            <a:r>
              <a:rPr lang="en-GB" dirty="0"/>
              <a:t>Who is responsible for the flow – simply, no one. That is the strength and also the weakness here.</a:t>
            </a:r>
          </a:p>
        </p:txBody>
      </p:sp>
      <p:sp>
        <p:nvSpPr>
          <p:cNvPr id="4" name="Slide Number Placeholder 3">
            <a:extLst>
              <a:ext uri="{FF2B5EF4-FFF2-40B4-BE49-F238E27FC236}">
                <a16:creationId xmlns:a16="http://schemas.microsoft.com/office/drawing/2014/main" id="{A6235D97-279B-FFFF-1760-8E36AD69FBB0}"/>
              </a:ext>
            </a:extLst>
          </p:cNvPr>
          <p:cNvSpPr>
            <a:spLocks noGrp="1"/>
          </p:cNvSpPr>
          <p:nvPr>
            <p:ph type="sldNum" sz="quarter" idx="5"/>
          </p:nvPr>
        </p:nvSpPr>
        <p:spPr/>
        <p:txBody>
          <a:bodyPr/>
          <a:lstStyle/>
          <a:p>
            <a:fld id="{F949CB24-BEAC-6A41-9A10-BFD56146B867}" type="slidenum">
              <a:rPr lang="en-US" smtClean="0"/>
              <a:pPr/>
              <a:t>94</a:t>
            </a:fld>
            <a:endParaRPr lang="en-US"/>
          </a:p>
        </p:txBody>
      </p:sp>
    </p:spTree>
    <p:extLst>
      <p:ext uri="{BB962C8B-B14F-4D97-AF65-F5344CB8AC3E}">
        <p14:creationId xmlns:p14="http://schemas.microsoft.com/office/powerpoint/2010/main" val="30616616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1E354-9473-2CBC-27EB-3575577CEB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6A22ED-6DEB-1F8E-D779-2FF363AB71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541324-C2B2-544F-B61D-B4E9FE231BF6}"/>
              </a:ext>
            </a:extLst>
          </p:cNvPr>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0" dirty="0">
                <a:latin typeface="Chalkboard" panose="03050602040202020205" pitchFamily="66" charset="77"/>
                <a:ea typeface="Times New Roman" panose="02020603050405020304" pitchFamily="18" charset="0"/>
                <a:cs typeface="Arial" panose="020B0604020202020204" pitchFamily="34" charset="0"/>
              </a:rPr>
              <a:t>In human communication</a:t>
            </a:r>
            <a:r>
              <a:rPr lang="en-GB" sz="1200" dirty="0">
                <a:latin typeface="Chalkboard" panose="03050602040202020205" pitchFamily="66" charset="77"/>
                <a:cs typeface="Arial" panose="020B0604020202020204" pitchFamily="34" charset="0"/>
              </a:rPr>
              <a:t>, participants take turns speaking and listening. Each participant has an opportunity to express their thoughts, ideas, or opinions while others listen. This idea is known as turn-taking</a:t>
            </a:r>
          </a:p>
          <a:p>
            <a:r>
              <a:rPr lang="en-GB" dirty="0">
                <a:latin typeface="Chalkboard" panose="03050602040202020205" pitchFamily="66" charset="77"/>
                <a:cs typeface="Arial" panose="020B0604020202020204" pitchFamily="34" charset="0"/>
              </a:rPr>
              <a:t>In software, one process initiates a request by sending a message to another process, which acts as the provider. </a:t>
            </a:r>
          </a:p>
          <a:p>
            <a:r>
              <a:rPr lang="en-GB" dirty="0">
                <a:latin typeface="Chalkboard" panose="03050602040202020205" pitchFamily="66" charset="77"/>
                <a:cs typeface="Arial" panose="020B0604020202020204" pitchFamily="34" charset="0"/>
              </a:rPr>
              <a:t>The provider processes the request asynchronously and provides a reply or response to the requestor.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The dialogue style results in choreographed interactions among processes. Processes engage in a decentralized dialogue, exchanging messages to accomplish a specific task or workflow. Each process communicates its part of the process, triggers actions in other processes, and responds to messages received.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Each process takes its turn to send a message, and other processes, acting as listeners, receive and process those messages in a sequential manner.</a:t>
            </a:r>
            <a:endParaRPr lang="en-GB" dirty="0">
              <a:latin typeface="Chalkboard" panose="03050602040202020205" pitchFamily="66" charset="77"/>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Turn-taking thus ensures causality is respected in a flow. </a:t>
            </a:r>
            <a:endParaRPr lang="en-GB" dirty="0">
              <a:latin typeface="Chalkboard" panose="03050602040202020205" pitchFamily="66" charset="77"/>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4821F110-D188-ADF8-49F3-CF7778C08FBA}"/>
              </a:ext>
            </a:extLst>
          </p:cNvPr>
          <p:cNvSpPr>
            <a:spLocks noGrp="1"/>
          </p:cNvSpPr>
          <p:nvPr>
            <p:ph type="sldNum" sz="quarter" idx="5"/>
          </p:nvPr>
        </p:nvSpPr>
        <p:spPr/>
        <p:txBody>
          <a:bodyPr/>
          <a:lstStyle/>
          <a:p>
            <a:fld id="{F949CB24-BEAC-6A41-9A10-BFD56146B867}" type="slidenum">
              <a:rPr lang="en-US" smtClean="0"/>
              <a:pPr/>
              <a:t>97</a:t>
            </a:fld>
            <a:endParaRPr lang="en-US"/>
          </a:p>
        </p:txBody>
      </p:sp>
    </p:spTree>
    <p:extLst>
      <p:ext uri="{BB962C8B-B14F-4D97-AF65-F5344CB8AC3E}">
        <p14:creationId xmlns:p14="http://schemas.microsoft.com/office/powerpoint/2010/main" val="21369942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89EFF-AC28-4685-2D47-F931FA3FDE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0B7217-F12E-D9F5-698B-5FFF371CDE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930DAD-C2A8-7D9C-544E-13A024D287F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1F31911-1FEA-CEE3-BB9D-8D3204694FE5}"/>
              </a:ext>
            </a:extLst>
          </p:cNvPr>
          <p:cNvSpPr>
            <a:spLocks noGrp="1"/>
          </p:cNvSpPr>
          <p:nvPr>
            <p:ph type="sldNum" sz="quarter" idx="5"/>
          </p:nvPr>
        </p:nvSpPr>
        <p:spPr/>
        <p:txBody>
          <a:bodyPr/>
          <a:lstStyle/>
          <a:p>
            <a:fld id="{F949CB24-BEAC-6A41-9A10-BFD56146B867}" type="slidenum">
              <a:rPr lang="en-US" smtClean="0"/>
              <a:pPr/>
              <a:t>98</a:t>
            </a:fld>
            <a:endParaRPr lang="en-US"/>
          </a:p>
        </p:txBody>
      </p:sp>
    </p:spTree>
    <p:extLst>
      <p:ext uri="{BB962C8B-B14F-4D97-AF65-F5344CB8AC3E}">
        <p14:creationId xmlns:p14="http://schemas.microsoft.com/office/powerpoint/2010/main" val="39080391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problem with using producer and consumer is that the consumer of the message might be the one exposing operations: i.e. receiving a command, or the producer of the API might be the one exposing operations i.e. sending a notification. By thinking instead about requestor and producer we make the role clearer =&gt; are you providing the API or using it.</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112</a:t>
            </a:fld>
            <a:endParaRPr lang="en-US"/>
          </a:p>
        </p:txBody>
      </p:sp>
    </p:spTree>
    <p:extLst>
      <p:ext uri="{BB962C8B-B14F-4D97-AF65-F5344CB8AC3E}">
        <p14:creationId xmlns:p14="http://schemas.microsoft.com/office/powerpoint/2010/main" val="42664041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113</a:t>
            </a:fld>
            <a:endParaRPr lang="en-US"/>
          </a:p>
        </p:txBody>
      </p:sp>
    </p:spTree>
    <p:extLst>
      <p:ext uri="{BB962C8B-B14F-4D97-AF65-F5344CB8AC3E}">
        <p14:creationId xmlns:p14="http://schemas.microsoft.com/office/powerpoint/2010/main" val="9623922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117</a:t>
            </a:fld>
            <a:endParaRPr lang="en-US"/>
          </a:p>
        </p:txBody>
      </p:sp>
    </p:spTree>
    <p:extLst>
      <p:ext uri="{BB962C8B-B14F-4D97-AF65-F5344CB8AC3E}">
        <p14:creationId xmlns:p14="http://schemas.microsoft.com/office/powerpoint/2010/main" val="3798104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119</a:t>
            </a:fld>
            <a:endParaRPr lang="en-US"/>
          </a:p>
        </p:txBody>
      </p:sp>
    </p:spTree>
    <p:extLst>
      <p:ext uri="{BB962C8B-B14F-4D97-AF65-F5344CB8AC3E}">
        <p14:creationId xmlns:p14="http://schemas.microsoft.com/office/powerpoint/2010/main" val="11475725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120</a:t>
            </a:fld>
            <a:endParaRPr lang="en-US"/>
          </a:p>
        </p:txBody>
      </p:sp>
    </p:spTree>
    <p:extLst>
      <p:ext uri="{BB962C8B-B14F-4D97-AF65-F5344CB8AC3E}">
        <p14:creationId xmlns:p14="http://schemas.microsoft.com/office/powerpoint/2010/main" val="1891161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83812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121</a:t>
            </a:fld>
            <a:endParaRPr lang="en-US"/>
          </a:p>
        </p:txBody>
      </p:sp>
    </p:spTree>
    <p:extLst>
      <p:ext uri="{BB962C8B-B14F-4D97-AF65-F5344CB8AC3E}">
        <p14:creationId xmlns:p14="http://schemas.microsoft.com/office/powerpoint/2010/main" val="7646021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129</a:t>
            </a:fld>
            <a:endParaRPr lang="en-US"/>
          </a:p>
        </p:txBody>
      </p:sp>
    </p:spTree>
    <p:extLst>
      <p:ext uri="{BB962C8B-B14F-4D97-AF65-F5344CB8AC3E}">
        <p14:creationId xmlns:p14="http://schemas.microsoft.com/office/powerpoint/2010/main" val="25485952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“good enough” in many cases.</a:t>
            </a:r>
          </a:p>
        </p:txBody>
      </p:sp>
      <p:sp>
        <p:nvSpPr>
          <p:cNvPr id="4" name="Slide Number Placeholder 3"/>
          <p:cNvSpPr>
            <a:spLocks noGrp="1"/>
          </p:cNvSpPr>
          <p:nvPr>
            <p:ph type="sldNum" sz="quarter" idx="5"/>
          </p:nvPr>
        </p:nvSpPr>
        <p:spPr/>
        <p:txBody>
          <a:bodyPr/>
          <a:lstStyle/>
          <a:p>
            <a:fld id="{2C9BF270-F648-CA44-8B20-DE81D7164CE0}" type="slidenum">
              <a:rPr lang="en-US" smtClean="0"/>
              <a:t>130</a:t>
            </a:fld>
            <a:endParaRPr lang="en-US"/>
          </a:p>
        </p:txBody>
      </p:sp>
    </p:spTree>
    <p:extLst>
      <p:ext uri="{BB962C8B-B14F-4D97-AF65-F5344CB8AC3E}">
        <p14:creationId xmlns:p14="http://schemas.microsoft.com/office/powerpoint/2010/main" val="31609689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here is that there is no existing subsequent message to replace with a fault, but we still want to communicate faults back</a:t>
            </a:r>
          </a:p>
        </p:txBody>
      </p:sp>
      <p:sp>
        <p:nvSpPr>
          <p:cNvPr id="4" name="Slide Number Placeholder 3"/>
          <p:cNvSpPr>
            <a:spLocks noGrp="1"/>
          </p:cNvSpPr>
          <p:nvPr>
            <p:ph type="sldNum" sz="quarter" idx="5"/>
          </p:nvPr>
        </p:nvSpPr>
        <p:spPr/>
        <p:txBody>
          <a:bodyPr/>
          <a:lstStyle/>
          <a:p>
            <a:fld id="{2C9BF270-F648-CA44-8B20-DE81D7164CE0}" type="slidenum">
              <a:rPr lang="en-US" smtClean="0"/>
              <a:t>131</a:t>
            </a:fld>
            <a:endParaRPr lang="en-US"/>
          </a:p>
        </p:txBody>
      </p:sp>
    </p:spTree>
    <p:extLst>
      <p:ext uri="{BB962C8B-B14F-4D97-AF65-F5344CB8AC3E}">
        <p14:creationId xmlns:p14="http://schemas.microsoft.com/office/powerpoint/2010/main" val="11755189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understanding this is that any message in the conversation, between these two components, after the first, may indicate a fault instead of the normal outcome</a:t>
            </a:r>
          </a:p>
        </p:txBody>
      </p:sp>
      <p:sp>
        <p:nvSpPr>
          <p:cNvPr id="4" name="Slide Number Placeholder 3"/>
          <p:cNvSpPr>
            <a:spLocks noGrp="1"/>
          </p:cNvSpPr>
          <p:nvPr>
            <p:ph type="sldNum" sz="quarter" idx="5"/>
          </p:nvPr>
        </p:nvSpPr>
        <p:spPr/>
        <p:txBody>
          <a:bodyPr/>
          <a:lstStyle/>
          <a:p>
            <a:fld id="{2C9BF270-F648-CA44-8B20-DE81D7164CE0}" type="slidenum">
              <a:rPr lang="en-US" smtClean="0"/>
              <a:t>133</a:t>
            </a:fld>
            <a:endParaRPr lang="en-US"/>
          </a:p>
        </p:txBody>
      </p:sp>
    </p:spTree>
    <p:extLst>
      <p:ext uri="{BB962C8B-B14F-4D97-AF65-F5344CB8AC3E}">
        <p14:creationId xmlns:p14="http://schemas.microsoft.com/office/powerpoint/2010/main" val="9356182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139</a:t>
            </a:fld>
            <a:endParaRPr lang="en-US"/>
          </a:p>
        </p:txBody>
      </p:sp>
    </p:spTree>
    <p:extLst>
      <p:ext uri="{BB962C8B-B14F-4D97-AF65-F5344CB8AC3E}">
        <p14:creationId xmlns:p14="http://schemas.microsoft.com/office/powerpoint/2010/main" val="19332327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140</a:t>
            </a:fld>
            <a:endParaRPr lang="en-US"/>
          </a:p>
        </p:txBody>
      </p:sp>
    </p:spTree>
    <p:extLst>
      <p:ext uri="{BB962C8B-B14F-4D97-AF65-F5344CB8AC3E}">
        <p14:creationId xmlns:p14="http://schemas.microsoft.com/office/powerpoint/2010/main" val="15675589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141</a:t>
            </a:fld>
            <a:endParaRPr lang="en-US"/>
          </a:p>
        </p:txBody>
      </p:sp>
    </p:spTree>
    <p:extLst>
      <p:ext uri="{BB962C8B-B14F-4D97-AF65-F5344CB8AC3E}">
        <p14:creationId xmlns:p14="http://schemas.microsoft.com/office/powerpoint/2010/main" val="5784208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142</a:t>
            </a:fld>
            <a:endParaRPr lang="en-US"/>
          </a:p>
        </p:txBody>
      </p:sp>
    </p:spTree>
    <p:extLst>
      <p:ext uri="{BB962C8B-B14F-4D97-AF65-F5344CB8AC3E}">
        <p14:creationId xmlns:p14="http://schemas.microsoft.com/office/powerpoint/2010/main" val="16285158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143</a:t>
            </a:fld>
            <a:endParaRPr lang="en-US"/>
          </a:p>
        </p:txBody>
      </p:sp>
    </p:spTree>
    <p:extLst>
      <p:ext uri="{BB962C8B-B14F-4D97-AF65-F5344CB8AC3E}">
        <p14:creationId xmlns:p14="http://schemas.microsoft.com/office/powerpoint/2010/main" val="1726160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In a restaurant an order wheel is a piece of equipment used to track customer orders. It is used to facilitate a process whereby a new order is clipped onto a wheel which is then turned clockwise from the server or "waitress" side of the restaurant around to the kitchen or "cook" side. Orders are made in sequence and turned further back around to the server as completed. </a:t>
            </a:r>
            <a:endParaRPr lang="en-US" dirty="0"/>
          </a:p>
        </p:txBody>
      </p:sp>
    </p:spTree>
    <p:extLst>
      <p:ext uri="{BB962C8B-B14F-4D97-AF65-F5344CB8AC3E}">
        <p14:creationId xmlns:p14="http://schemas.microsoft.com/office/powerpoint/2010/main" val="41510530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146</a:t>
            </a:fld>
            <a:endParaRPr lang="en-US"/>
          </a:p>
        </p:txBody>
      </p:sp>
    </p:spTree>
    <p:extLst>
      <p:ext uri="{BB962C8B-B14F-4D97-AF65-F5344CB8AC3E}">
        <p14:creationId xmlns:p14="http://schemas.microsoft.com/office/powerpoint/2010/main" val="29626595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147</a:t>
            </a:fld>
            <a:endParaRPr lang="en-US"/>
          </a:p>
        </p:txBody>
      </p:sp>
    </p:spTree>
    <p:extLst>
      <p:ext uri="{BB962C8B-B14F-4D97-AF65-F5344CB8AC3E}">
        <p14:creationId xmlns:p14="http://schemas.microsoft.com/office/powerpoint/2010/main" val="4900672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149</a:t>
            </a:fld>
            <a:endParaRPr lang="en-US"/>
          </a:p>
        </p:txBody>
      </p:sp>
    </p:spTree>
    <p:extLst>
      <p:ext uri="{BB962C8B-B14F-4D97-AF65-F5344CB8AC3E}">
        <p14:creationId xmlns:p14="http://schemas.microsoft.com/office/powerpoint/2010/main" val="38463323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150</a:t>
            </a:fld>
            <a:endParaRPr lang="en-US"/>
          </a:p>
        </p:txBody>
      </p:sp>
    </p:spTree>
    <p:extLst>
      <p:ext uri="{BB962C8B-B14F-4D97-AF65-F5344CB8AC3E}">
        <p14:creationId xmlns:p14="http://schemas.microsoft.com/office/powerpoint/2010/main" val="23282642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151</a:t>
            </a:fld>
            <a:endParaRPr lang="en-US"/>
          </a:p>
        </p:txBody>
      </p:sp>
    </p:spTree>
    <p:extLst>
      <p:ext uri="{BB962C8B-B14F-4D97-AF65-F5344CB8AC3E}">
        <p14:creationId xmlns:p14="http://schemas.microsoft.com/office/powerpoint/2010/main" val="42632672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152</a:t>
            </a:fld>
            <a:endParaRPr lang="en-US"/>
          </a:p>
        </p:txBody>
      </p:sp>
    </p:spTree>
    <p:extLst>
      <p:ext uri="{BB962C8B-B14F-4D97-AF65-F5344CB8AC3E}">
        <p14:creationId xmlns:p14="http://schemas.microsoft.com/office/powerpoint/2010/main" val="14854126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153</a:t>
            </a:fld>
            <a:endParaRPr lang="en-US"/>
          </a:p>
        </p:txBody>
      </p:sp>
    </p:spTree>
    <p:extLst>
      <p:ext uri="{BB962C8B-B14F-4D97-AF65-F5344CB8AC3E}">
        <p14:creationId xmlns:p14="http://schemas.microsoft.com/office/powerpoint/2010/main" val="7655565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154</a:t>
            </a:fld>
            <a:endParaRPr lang="en-US"/>
          </a:p>
        </p:txBody>
      </p:sp>
    </p:spTree>
    <p:extLst>
      <p:ext uri="{BB962C8B-B14F-4D97-AF65-F5344CB8AC3E}">
        <p14:creationId xmlns:p14="http://schemas.microsoft.com/office/powerpoint/2010/main" val="12849256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155</a:t>
            </a:fld>
            <a:endParaRPr lang="en-US"/>
          </a:p>
        </p:txBody>
      </p:sp>
    </p:spTree>
    <p:extLst>
      <p:ext uri="{BB962C8B-B14F-4D97-AF65-F5344CB8AC3E}">
        <p14:creationId xmlns:p14="http://schemas.microsoft.com/office/powerpoint/2010/main" val="9183479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157</a:t>
            </a:fld>
            <a:endParaRPr lang="en-US"/>
          </a:p>
        </p:txBody>
      </p:sp>
    </p:spTree>
    <p:extLst>
      <p:ext uri="{BB962C8B-B14F-4D97-AF65-F5344CB8AC3E}">
        <p14:creationId xmlns:p14="http://schemas.microsoft.com/office/powerpoint/2010/main" val="1830111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 carbon copy memo – when you write on it, the pressure creates a copy in the carbon paper underneath, it was used to ensure that you had a copy of any message that you sent. You could also look through the message history on a file to understand the current state of a file.</a:t>
            </a:r>
          </a:p>
        </p:txBody>
      </p:sp>
    </p:spTree>
    <p:extLst>
      <p:ext uri="{BB962C8B-B14F-4D97-AF65-F5344CB8AC3E}">
        <p14:creationId xmlns:p14="http://schemas.microsoft.com/office/powerpoint/2010/main" val="34241426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158</a:t>
            </a:fld>
            <a:endParaRPr lang="en-US"/>
          </a:p>
        </p:txBody>
      </p:sp>
    </p:spTree>
    <p:extLst>
      <p:ext uri="{BB962C8B-B14F-4D97-AF65-F5344CB8AC3E}">
        <p14:creationId xmlns:p14="http://schemas.microsoft.com/office/powerpoint/2010/main" val="32298614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159</a:t>
            </a:fld>
            <a:endParaRPr lang="en-US"/>
          </a:p>
        </p:txBody>
      </p:sp>
    </p:spTree>
    <p:extLst>
      <p:ext uri="{BB962C8B-B14F-4D97-AF65-F5344CB8AC3E}">
        <p14:creationId xmlns:p14="http://schemas.microsoft.com/office/powerpoint/2010/main" val="21646984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160</a:t>
            </a:fld>
            <a:endParaRPr lang="en-US"/>
          </a:p>
        </p:txBody>
      </p:sp>
    </p:spTree>
    <p:extLst>
      <p:ext uri="{BB962C8B-B14F-4D97-AF65-F5344CB8AC3E}">
        <p14:creationId xmlns:p14="http://schemas.microsoft.com/office/powerpoint/2010/main" val="4038503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161</a:t>
            </a:fld>
            <a:endParaRPr lang="en-US"/>
          </a:p>
        </p:txBody>
      </p:sp>
    </p:spTree>
    <p:extLst>
      <p:ext uri="{BB962C8B-B14F-4D97-AF65-F5344CB8AC3E}">
        <p14:creationId xmlns:p14="http://schemas.microsoft.com/office/powerpoint/2010/main" val="4112243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How do we deal with errors</a:t>
            </a:r>
          </a:p>
        </p:txBody>
      </p:sp>
    </p:spTree>
    <p:extLst>
      <p:ext uri="{BB962C8B-B14F-4D97-AF65-F5344CB8AC3E}">
        <p14:creationId xmlns:p14="http://schemas.microsoft.com/office/powerpoint/2010/main" val="938748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 Orientation</a:t>
            </a:r>
          </a:p>
          <a:p>
            <a:r>
              <a:rPr lang="en-GB" dirty="0"/>
              <a:t>==============</a:t>
            </a:r>
          </a:p>
          <a:p>
            <a:r>
              <a:rPr lang="en-GB" dirty="0"/>
              <a:t>A class has a role, with attendant responsibilities</a:t>
            </a:r>
          </a:p>
          <a:p>
            <a:r>
              <a:rPr lang="en-GB" dirty="0"/>
              <a:t>We capture those responsibilities as </a:t>
            </a:r>
            <a:r>
              <a:rPr lang="en-GB" dirty="0" err="1"/>
              <a:t>behaviors</a:t>
            </a:r>
            <a:endParaRPr lang="en-GB" dirty="0"/>
          </a:p>
          <a:p>
            <a:r>
              <a:rPr lang="en-GB" dirty="0"/>
              <a:t>We encapsulate the data that those </a:t>
            </a:r>
            <a:r>
              <a:rPr lang="en-GB" dirty="0" err="1"/>
              <a:t>behaviors</a:t>
            </a:r>
            <a:r>
              <a:rPr lang="en-GB" dirty="0"/>
              <a:t> need within the object</a:t>
            </a:r>
          </a:p>
          <a:p>
            <a:r>
              <a:rPr lang="en-GB" dirty="0"/>
              <a:t>Roles may be inherited via dynamic dispatch.</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29</a:t>
            </a:fld>
            <a:endParaRPr lang="en-US"/>
          </a:p>
        </p:txBody>
      </p:sp>
    </p:spTree>
    <p:extLst>
      <p:ext uri="{BB962C8B-B14F-4D97-AF65-F5344CB8AC3E}">
        <p14:creationId xmlns:p14="http://schemas.microsoft.com/office/powerpoint/2010/main" val="4174406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7848CF6-1C20-5343-8933-8B678231878E}" type="datetime1">
              <a:rPr lang="en-GB" smtClean="0"/>
              <a:t>13/11/2024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3AB1FC2-1215-134F-89AF-CE6C22D36CD9}" type="datetime1">
              <a:rPr lang="en-GB" smtClean="0"/>
              <a:t>13/11/2024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B5348F-72C7-2B4C-9DB9-DFBE4B318A63}" type="datetime1">
              <a:rPr lang="en-GB" smtClean="0"/>
              <a:t>13/11/2024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White slide">
  <p:cSld name="White slide">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682151" y="6101534"/>
            <a:ext cx="2233475" cy="457367"/>
          </a:xfrm>
          <a:prstGeom prst="rect">
            <a:avLst/>
          </a:prstGeom>
          <a:noFill/>
          <a:ln>
            <a:noFill/>
          </a:ln>
        </p:spPr>
      </p:pic>
      <p:sp>
        <p:nvSpPr>
          <p:cNvPr id="21" name="Google Shape;21;p4"/>
          <p:cNvSpPr txBox="1">
            <a:spLocks noGrp="1"/>
          </p:cNvSpPr>
          <p:nvPr>
            <p:ph type="title"/>
          </p:nvPr>
        </p:nvSpPr>
        <p:spPr>
          <a:xfrm>
            <a:off x="310278" y="346689"/>
            <a:ext cx="8410200" cy="8320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1pPr>
            <a:lvl2pPr lvl="1"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2pPr>
            <a:lvl3pPr lvl="2"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3pPr>
            <a:lvl4pPr lvl="3"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4pPr>
            <a:lvl5pPr lvl="4"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5pPr>
            <a:lvl6pPr lvl="5"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6pPr>
            <a:lvl7pPr lvl="6"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7pPr>
            <a:lvl8pPr lvl="7"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8pPr>
            <a:lvl9pPr lvl="8"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1669860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098823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3895D09-B32E-5A47-BDD9-3E777202A081}" type="datetime1">
              <a:rPr lang="en-GB" smtClean="0"/>
              <a:t>13/11/2024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3182D-6B44-354B-A879-3839BAAB3FBC}" type="datetime1">
              <a:rPr lang="en-GB" smtClean="0"/>
              <a:t>13/11/2024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AD7DCC4-BDC2-8B40-B97A-1E1615E06724}" type="datetime1">
              <a:rPr lang="en-GB" smtClean="0"/>
              <a:t>13/11/2024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0907EB45-4ECE-B542-A5C8-0ECEBD8D5838}" type="datetime1">
              <a:rPr lang="en-GB" smtClean="0"/>
              <a:t>13/11/2024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1863E73-410F-3D44-8C52-602FE2BDF085}" type="datetime1">
              <a:rPr lang="en-GB" smtClean="0"/>
              <a:t>13/11/2024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4C801-5122-894F-8840-D4B6225AF11D}" type="datetime1">
              <a:rPr lang="en-GB" smtClean="0"/>
              <a:t>13/11/2024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CCA890-FF75-974A-9679-16DC42B73017}" type="datetime1">
              <a:rPr lang="en-GB" smtClean="0"/>
              <a:t>13/11/2024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73CBC37-9B80-B64F-B5B2-D83B015A6CBE}" type="datetime1">
              <a:rPr lang="en-GB" smtClean="0"/>
              <a:t>13/11/2024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B62EC-45A3-A14D-BE8E-A1D46C9C9283}" type="datetime1">
              <a:rPr lang="en-GB" smtClean="0"/>
              <a:t>13/11/2024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66.sv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66.sv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s://www.reactivemanifesto.org/"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lstStyle/>
          <a:p>
            <a:r>
              <a:rPr lang="en-US" sz="1800" dirty="0"/>
              <a:t>A 101 guide to messaging</a:t>
            </a:r>
          </a:p>
          <a:p>
            <a:r>
              <a:rPr lang="en-US" sz="1800" dirty="0"/>
              <a:t>Ian Cooper</a:t>
            </a:r>
          </a:p>
          <a:p>
            <a:r>
              <a:rPr lang="en-US" sz="1800" dirty="0"/>
              <a:t>X and </a:t>
            </a:r>
            <a:r>
              <a:rPr lang="en-US" sz="1800" dirty="0" err="1"/>
              <a:t>Hachyderm</a:t>
            </a:r>
            <a:r>
              <a:rPr lang="en-US" sz="1800" dirty="0"/>
              <a:t>: </a:t>
            </a:r>
            <a:r>
              <a:rPr lang="en-US" sz="1800" dirty="0" err="1"/>
              <a:t>ICooper</a:t>
            </a:r>
            <a:endParaRPr lang="en-US" sz="1800" dirty="0"/>
          </a:p>
          <a:p>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8CF73DF-C1E6-6943-869B-60B22606F39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74180" y="1228958"/>
            <a:ext cx="5555166" cy="41663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6459FC7-7508-A342-BF12-E7AA74920EC8}"/>
              </a:ext>
            </a:extLst>
          </p:cNvPr>
          <p:cNvSpPr>
            <a:spLocks noGrp="1"/>
          </p:cNvSpPr>
          <p:nvPr>
            <p:ph type="sldNum" sz="quarter" idx="12"/>
          </p:nvPr>
        </p:nvSpPr>
        <p:spPr/>
        <p:txBody>
          <a:bodyPr/>
          <a:lstStyle/>
          <a:p>
            <a:fld id="{B9A0A49B-320C-1A4F-B83C-2E5340668522}" type="slidenum">
              <a:rPr lang="en-US" smtClean="0"/>
              <a:t>10</a:t>
            </a:fld>
            <a:endParaRPr lang="en-US"/>
          </a:p>
        </p:txBody>
      </p:sp>
    </p:spTree>
    <p:extLst>
      <p:ext uri="{BB962C8B-B14F-4D97-AF65-F5344CB8AC3E}">
        <p14:creationId xmlns:p14="http://schemas.microsoft.com/office/powerpoint/2010/main" val="12399968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E976E-16BC-AF78-CAFC-25F9507B45A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29D80A-2A13-85CF-7D15-162F5B2E80BF}"/>
              </a:ext>
            </a:extLst>
          </p:cNvPr>
          <p:cNvSpPr>
            <a:spLocks noGrp="1"/>
          </p:cNvSpPr>
          <p:nvPr>
            <p:ph type="sldNum" sz="quarter" idx="12"/>
          </p:nvPr>
        </p:nvSpPr>
        <p:spPr/>
        <p:txBody>
          <a:bodyPr/>
          <a:lstStyle/>
          <a:p>
            <a:fld id="{867D4A06-35AE-BD4A-84A9-613A26F3D41D}" type="slidenum">
              <a:rPr lang="en-US" smtClean="0"/>
              <a:pPr/>
              <a:t>100</a:t>
            </a:fld>
            <a:endParaRPr lang="en-US"/>
          </a:p>
        </p:txBody>
      </p:sp>
      <p:sp>
        <p:nvSpPr>
          <p:cNvPr id="3" name="Google Shape;104;p25">
            <a:extLst>
              <a:ext uri="{FF2B5EF4-FFF2-40B4-BE49-F238E27FC236}">
                <a16:creationId xmlns:a16="http://schemas.microsoft.com/office/drawing/2014/main" id="{ED8D7468-F246-B63A-9E1A-ABDCED352D58}"/>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5DDBADFB-EBAB-7362-C295-4E23C2F83E69}"/>
              </a:ext>
            </a:extLst>
          </p:cNvPr>
          <p:cNvSpPr/>
          <p:nvPr/>
        </p:nvSpPr>
        <p:spPr>
          <a:xfrm>
            <a:off x="1207252" y="3274906"/>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3DABB5C3-10B6-1D8E-2F26-F1E2761A902D}"/>
              </a:ext>
            </a:extLst>
          </p:cNvPr>
          <p:cNvCxnSpPr>
            <a:cxnSpLocks/>
          </p:cNvCxnSpPr>
          <p:nvPr/>
        </p:nvCxnSpPr>
        <p:spPr>
          <a:xfrm flipV="1">
            <a:off x="1095231" y="2091761"/>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E71A8DB-DF41-BFC8-1D64-96874CDF680E}"/>
              </a:ext>
            </a:extLst>
          </p:cNvPr>
          <p:cNvSpPr txBox="1"/>
          <p:nvPr/>
        </p:nvSpPr>
        <p:spPr>
          <a:xfrm rot="16200000">
            <a:off x="708935" y="2391798"/>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2D557AEC-0115-D97A-B4C7-9E6B76FD348A}"/>
              </a:ext>
            </a:extLst>
          </p:cNvPr>
          <p:cNvSpPr txBox="1"/>
          <p:nvPr/>
        </p:nvSpPr>
        <p:spPr>
          <a:xfrm>
            <a:off x="1295200" y="3322980"/>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93872F5A-A2A5-5B04-1AF5-62FFA0B65AAB}"/>
              </a:ext>
            </a:extLst>
          </p:cNvPr>
          <p:cNvSpPr/>
          <p:nvPr/>
        </p:nvSpPr>
        <p:spPr>
          <a:xfrm>
            <a:off x="1247704" y="1286453"/>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2E9D4D10-F888-8935-930F-21B61C56C473}"/>
              </a:ext>
            </a:extLst>
          </p:cNvPr>
          <p:cNvSpPr txBox="1"/>
          <p:nvPr/>
        </p:nvSpPr>
        <p:spPr>
          <a:xfrm>
            <a:off x="1306048" y="1350725"/>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C9498A23-3C25-78D8-C5FC-F65C5F499BE2}"/>
              </a:ext>
            </a:extLst>
          </p:cNvPr>
          <p:cNvCxnSpPr>
            <a:cxnSpLocks/>
          </p:cNvCxnSpPr>
          <p:nvPr/>
        </p:nvCxnSpPr>
        <p:spPr>
          <a:xfrm flipV="1">
            <a:off x="1573188" y="1724854"/>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353EC62F-753E-1109-365E-27AAF515CCEB}"/>
              </a:ext>
            </a:extLst>
          </p:cNvPr>
          <p:cNvSpPr/>
          <p:nvPr/>
        </p:nvSpPr>
        <p:spPr>
          <a:xfrm>
            <a:off x="3742959" y="3258708"/>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59E0240E-2F2E-7B4D-E440-67CC2C42315D}"/>
              </a:ext>
            </a:extLst>
          </p:cNvPr>
          <p:cNvSpPr txBox="1"/>
          <p:nvPr/>
        </p:nvSpPr>
        <p:spPr>
          <a:xfrm>
            <a:off x="3801301" y="3322980"/>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C1A9DD3D-EC88-CEA3-7560-81F972192B52}"/>
              </a:ext>
            </a:extLst>
          </p:cNvPr>
          <p:cNvCxnSpPr>
            <a:cxnSpLocks/>
            <a:endCxn id="11" idx="1"/>
          </p:cNvCxnSpPr>
          <p:nvPr/>
        </p:nvCxnSpPr>
        <p:spPr>
          <a:xfrm flipV="1">
            <a:off x="2338041" y="3477909"/>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AF73FB97-FDDD-14B1-1350-4047271E3D53}"/>
              </a:ext>
            </a:extLst>
          </p:cNvPr>
          <p:cNvSpPr/>
          <p:nvPr/>
        </p:nvSpPr>
        <p:spPr>
          <a:xfrm>
            <a:off x="6027806" y="3266612"/>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976D7D7C-1340-DB78-A8A2-A2A119275C61}"/>
              </a:ext>
            </a:extLst>
          </p:cNvPr>
          <p:cNvSpPr txBox="1"/>
          <p:nvPr/>
        </p:nvSpPr>
        <p:spPr>
          <a:xfrm>
            <a:off x="6086148" y="3330884"/>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7168DF45-892C-575D-20E6-C975B3CB6680}"/>
              </a:ext>
            </a:extLst>
          </p:cNvPr>
          <p:cNvCxnSpPr>
            <a:cxnSpLocks/>
          </p:cNvCxnSpPr>
          <p:nvPr/>
        </p:nvCxnSpPr>
        <p:spPr>
          <a:xfrm flipH="1" flipV="1">
            <a:off x="4715218" y="3473021"/>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3062B27-361A-EBD7-1417-CB993A6F524F}"/>
              </a:ext>
            </a:extLst>
          </p:cNvPr>
          <p:cNvSpPr txBox="1"/>
          <p:nvPr/>
        </p:nvSpPr>
        <p:spPr>
          <a:xfrm rot="16200000">
            <a:off x="1399202" y="2192538"/>
            <a:ext cx="1610261" cy="253916"/>
          </a:xfrm>
          <a:prstGeom prst="rect">
            <a:avLst/>
          </a:prstGeom>
          <a:noFill/>
        </p:spPr>
        <p:txBody>
          <a:bodyPr wrap="square" rtlCol="0">
            <a:spAutoFit/>
          </a:bodyPr>
          <a:lstStyle/>
          <a:p>
            <a:r>
              <a:rPr lang="en-GB" sz="1050" dirty="0">
                <a:solidFill>
                  <a:srgbClr val="FF0000"/>
                </a:solidFill>
              </a:rPr>
              <a:t>1.2 payment reversed()</a:t>
            </a:r>
          </a:p>
        </p:txBody>
      </p:sp>
      <p:cxnSp>
        <p:nvCxnSpPr>
          <p:cNvPr id="24" name="Straight Arrow Connector 23">
            <a:extLst>
              <a:ext uri="{FF2B5EF4-FFF2-40B4-BE49-F238E27FC236}">
                <a16:creationId xmlns:a16="http://schemas.microsoft.com/office/drawing/2014/main" id="{24FD4498-B807-02B2-C7CD-FC99DDE57814}"/>
              </a:ext>
            </a:extLst>
          </p:cNvPr>
          <p:cNvCxnSpPr>
            <a:cxnSpLocks/>
          </p:cNvCxnSpPr>
          <p:nvPr/>
        </p:nvCxnSpPr>
        <p:spPr>
          <a:xfrm flipV="1">
            <a:off x="2509111" y="1909927"/>
            <a:ext cx="0" cy="110030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9AA809B-DA86-6BF5-73FB-14CB3BC2BEFF}"/>
              </a:ext>
            </a:extLst>
          </p:cNvPr>
          <p:cNvSpPr txBox="1"/>
          <p:nvPr/>
        </p:nvSpPr>
        <p:spPr>
          <a:xfrm>
            <a:off x="2509111" y="3586340"/>
            <a:ext cx="1130789" cy="253916"/>
          </a:xfrm>
          <a:prstGeom prst="rect">
            <a:avLst/>
          </a:prstGeom>
          <a:noFill/>
        </p:spPr>
        <p:txBody>
          <a:bodyPr wrap="square" rtlCol="0">
            <a:spAutoFit/>
          </a:bodyPr>
          <a:lstStyle/>
          <a:p>
            <a:r>
              <a:rPr lang="en-GB" sz="1050" dirty="0">
                <a:solidFill>
                  <a:srgbClr val="FF0000"/>
                </a:solidFill>
              </a:rPr>
              <a:t>1.3 out of stock()</a:t>
            </a:r>
          </a:p>
        </p:txBody>
      </p:sp>
      <p:cxnSp>
        <p:nvCxnSpPr>
          <p:cNvPr id="29" name="Straight Connector 28">
            <a:extLst>
              <a:ext uri="{FF2B5EF4-FFF2-40B4-BE49-F238E27FC236}">
                <a16:creationId xmlns:a16="http://schemas.microsoft.com/office/drawing/2014/main" id="{0F05642C-4CFF-2383-571D-B6FE6569803D}"/>
              </a:ext>
            </a:extLst>
          </p:cNvPr>
          <p:cNvCxnSpPr>
            <a:cxnSpLocks/>
          </p:cNvCxnSpPr>
          <p:nvPr/>
        </p:nvCxnSpPr>
        <p:spPr>
          <a:xfrm flipV="1">
            <a:off x="2331291" y="1771080"/>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E083831-02DB-F1CE-5EF6-DFD2EAC99800}"/>
              </a:ext>
            </a:extLst>
          </p:cNvPr>
          <p:cNvCxnSpPr>
            <a:cxnSpLocks/>
            <a:endCxn id="14" idx="0"/>
          </p:cNvCxnSpPr>
          <p:nvPr/>
        </p:nvCxnSpPr>
        <p:spPr>
          <a:xfrm>
            <a:off x="6512121" y="1732335"/>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E912A3-06E6-B009-4129-327A29E55A15}"/>
              </a:ext>
            </a:extLst>
          </p:cNvPr>
          <p:cNvCxnSpPr>
            <a:cxnSpLocks/>
          </p:cNvCxnSpPr>
          <p:nvPr/>
        </p:nvCxnSpPr>
        <p:spPr>
          <a:xfrm flipH="1" flipV="1">
            <a:off x="1923462" y="174191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87DBF200-8DB8-68DD-0CD2-8334F72340AF}"/>
              </a:ext>
            </a:extLst>
          </p:cNvPr>
          <p:cNvSpPr/>
          <p:nvPr/>
        </p:nvSpPr>
        <p:spPr>
          <a:xfrm>
            <a:off x="3845868" y="129394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DD81628F-1897-785A-3C01-8AC049B56DFF}"/>
              </a:ext>
            </a:extLst>
          </p:cNvPr>
          <p:cNvSpPr txBox="1"/>
          <p:nvPr/>
        </p:nvSpPr>
        <p:spPr>
          <a:xfrm>
            <a:off x="5561754" y="1343072"/>
            <a:ext cx="690349" cy="300082"/>
          </a:xfrm>
          <a:prstGeom prst="rect">
            <a:avLst/>
          </a:prstGeom>
          <a:noFill/>
        </p:spPr>
        <p:txBody>
          <a:bodyPr wrap="square" rtlCol="0">
            <a:spAutoFit/>
          </a:bodyPr>
          <a:lstStyle/>
          <a:p>
            <a:r>
              <a:rPr lang="en-GB" sz="1350" dirty="0"/>
              <a:t>:Broker</a:t>
            </a:r>
          </a:p>
        </p:txBody>
      </p:sp>
      <p:sp>
        <p:nvSpPr>
          <p:cNvPr id="74" name="TextBox 73">
            <a:extLst>
              <a:ext uri="{FF2B5EF4-FFF2-40B4-BE49-F238E27FC236}">
                <a16:creationId xmlns:a16="http://schemas.microsoft.com/office/drawing/2014/main" id="{5B56ADE5-0230-CCED-078A-40478DD50C07}"/>
              </a:ext>
            </a:extLst>
          </p:cNvPr>
          <p:cNvSpPr txBox="1"/>
          <p:nvPr/>
        </p:nvSpPr>
        <p:spPr>
          <a:xfrm>
            <a:off x="934375" y="4733751"/>
            <a:ext cx="7183120" cy="830997"/>
          </a:xfrm>
          <a:prstGeom prst="rect">
            <a:avLst/>
          </a:prstGeom>
          <a:noFill/>
        </p:spPr>
        <p:txBody>
          <a:bodyPr wrap="square" rtlCol="0">
            <a:spAutoFit/>
          </a:bodyPr>
          <a:lstStyle/>
          <a:p>
            <a:r>
              <a:rPr lang="en-GB" sz="1600" b="1" dirty="0">
                <a:latin typeface="Chalkboard" panose="03050602040202020205" pitchFamily="66" charset="77"/>
              </a:rPr>
              <a:t>Saga over Orchestration</a:t>
            </a:r>
            <a:r>
              <a:rPr lang="en-GB" sz="1600" dirty="0">
                <a:latin typeface="Chalkboard" panose="03050602040202020205" pitchFamily="66" charset="77"/>
              </a:rPr>
              <a:t>: we can propagate errors back up the chain. This provides a simple model for flowing an error – I know how to deal with errors in the operation I invoked, and the chain reverses the operation.</a:t>
            </a:r>
          </a:p>
        </p:txBody>
      </p:sp>
      <p:cxnSp>
        <p:nvCxnSpPr>
          <p:cNvPr id="19" name="Straight Arrow Connector 18">
            <a:extLst>
              <a:ext uri="{FF2B5EF4-FFF2-40B4-BE49-F238E27FC236}">
                <a16:creationId xmlns:a16="http://schemas.microsoft.com/office/drawing/2014/main" id="{0009C72C-9FD6-EA8C-A3FE-87BBE9A5C2BE}"/>
              </a:ext>
            </a:extLst>
          </p:cNvPr>
          <p:cNvCxnSpPr>
            <a:cxnSpLocks/>
          </p:cNvCxnSpPr>
          <p:nvPr/>
        </p:nvCxnSpPr>
        <p:spPr>
          <a:xfrm flipH="1">
            <a:off x="2547063" y="3987371"/>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8417F68-79DA-5D02-A711-473CCE701857}"/>
              </a:ext>
            </a:extLst>
          </p:cNvPr>
          <p:cNvSpPr txBox="1"/>
          <p:nvPr/>
        </p:nvSpPr>
        <p:spPr>
          <a:xfrm>
            <a:off x="4878490" y="3531621"/>
            <a:ext cx="1149316" cy="253916"/>
          </a:xfrm>
          <a:prstGeom prst="rect">
            <a:avLst/>
          </a:prstGeom>
          <a:noFill/>
        </p:spPr>
        <p:txBody>
          <a:bodyPr wrap="square" rtlCol="0">
            <a:spAutoFit/>
          </a:bodyPr>
          <a:lstStyle/>
          <a:p>
            <a:r>
              <a:rPr lang="en-GB" sz="1050" dirty="0">
                <a:solidFill>
                  <a:srgbClr val="FF0000"/>
                </a:solidFill>
              </a:rPr>
              <a:t>1.4 no shipping()</a:t>
            </a:r>
          </a:p>
        </p:txBody>
      </p:sp>
      <p:sp>
        <p:nvSpPr>
          <p:cNvPr id="26" name="TextBox 25">
            <a:extLst>
              <a:ext uri="{FF2B5EF4-FFF2-40B4-BE49-F238E27FC236}">
                <a16:creationId xmlns:a16="http://schemas.microsoft.com/office/drawing/2014/main" id="{D838DCC9-9337-421D-FAF4-37C1851B8483}"/>
              </a:ext>
            </a:extLst>
          </p:cNvPr>
          <p:cNvSpPr txBox="1"/>
          <p:nvPr/>
        </p:nvSpPr>
        <p:spPr>
          <a:xfrm rot="5400000">
            <a:off x="5922706" y="2465193"/>
            <a:ext cx="1642142" cy="253916"/>
          </a:xfrm>
          <a:prstGeom prst="rect">
            <a:avLst/>
          </a:prstGeom>
          <a:noFill/>
        </p:spPr>
        <p:txBody>
          <a:bodyPr wrap="square" rtlCol="0">
            <a:spAutoFit/>
          </a:bodyPr>
          <a:lstStyle/>
          <a:p>
            <a:r>
              <a:rPr lang="en-GB" sz="1050" dirty="0">
                <a:solidFill>
                  <a:srgbClr val="FF0000"/>
                </a:solidFill>
              </a:rPr>
              <a:t>1.8 goods not shipped()</a:t>
            </a:r>
          </a:p>
        </p:txBody>
      </p:sp>
      <p:cxnSp>
        <p:nvCxnSpPr>
          <p:cNvPr id="32" name="Straight Arrow Connector 31">
            <a:extLst>
              <a:ext uri="{FF2B5EF4-FFF2-40B4-BE49-F238E27FC236}">
                <a16:creationId xmlns:a16="http://schemas.microsoft.com/office/drawing/2014/main" id="{E82D3087-46A4-C479-89A5-5B645A119889}"/>
              </a:ext>
            </a:extLst>
          </p:cNvPr>
          <p:cNvCxnSpPr>
            <a:cxnSpLocks/>
          </p:cNvCxnSpPr>
          <p:nvPr/>
        </p:nvCxnSpPr>
        <p:spPr>
          <a:xfrm flipH="1">
            <a:off x="4974648" y="3840256"/>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357529C-DFCA-7379-6A33-8C4162625B1E}"/>
              </a:ext>
            </a:extLst>
          </p:cNvPr>
          <p:cNvCxnSpPr>
            <a:cxnSpLocks/>
          </p:cNvCxnSpPr>
          <p:nvPr/>
        </p:nvCxnSpPr>
        <p:spPr>
          <a:xfrm flipH="1" flipV="1">
            <a:off x="6950184" y="2161548"/>
            <a:ext cx="11984" cy="8959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35360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9C4B7-07BC-6AE2-B93F-95602F9C35C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364CBA-BACF-B1DF-7945-1F5433F0AA1C}"/>
              </a:ext>
            </a:extLst>
          </p:cNvPr>
          <p:cNvSpPr>
            <a:spLocks noGrp="1"/>
          </p:cNvSpPr>
          <p:nvPr>
            <p:ph type="sldNum" sz="quarter" idx="12"/>
          </p:nvPr>
        </p:nvSpPr>
        <p:spPr/>
        <p:txBody>
          <a:bodyPr/>
          <a:lstStyle/>
          <a:p>
            <a:fld id="{867D4A06-35AE-BD4A-84A9-613A26F3D41D}" type="slidenum">
              <a:rPr lang="en-US" smtClean="0"/>
              <a:pPr/>
              <a:t>101</a:t>
            </a:fld>
            <a:endParaRPr lang="en-US"/>
          </a:p>
        </p:txBody>
      </p:sp>
      <p:sp>
        <p:nvSpPr>
          <p:cNvPr id="3" name="Google Shape;104;p25">
            <a:extLst>
              <a:ext uri="{FF2B5EF4-FFF2-40B4-BE49-F238E27FC236}">
                <a16:creationId xmlns:a16="http://schemas.microsoft.com/office/drawing/2014/main" id="{78440DD5-DA49-ACB8-E9CB-9D8DF838CECB}"/>
              </a:ext>
            </a:extLst>
          </p:cNvPr>
          <p:cNvSpPr txBox="1"/>
          <p:nvPr/>
        </p:nvSpPr>
        <p:spPr>
          <a:xfrm>
            <a:off x="-10048"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(Routing Slip)</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15641358-66D7-78CD-B7C6-5F9C701211A6}"/>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BBA2FC90-6964-5CBE-6C25-E4E347CE964A}"/>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D27782E-44E8-89DD-5761-4F0C2B4189C9}"/>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A2CDD01A-5ADA-1B26-45A9-FA1BF380E012}"/>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4210147F-5F98-64A5-6698-1327E47D14CB}"/>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60FB899-DB8D-49DA-BE94-B5283AA13F83}"/>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288CADE9-DBF0-B652-8988-BAE7470B9844}"/>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03D98DF3-40A9-0565-0617-B5D6171D1BBB}"/>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7A8B7B66-31E0-2B70-0468-452710C2152B}"/>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EF4AAF8B-6D4C-96C9-DECE-9C083E288D8B}"/>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56F2B67E-694A-2D04-8710-9F1114748222}"/>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1B11F58B-8406-45D5-6384-B2B4955BFA49}"/>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E795537C-433F-E0E8-74A4-03C82B658561}"/>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6D62CBB-9E0F-D6BD-B5EE-D980A6583CDA}"/>
              </a:ext>
            </a:extLst>
          </p:cNvPr>
          <p:cNvSpPr txBox="1"/>
          <p:nvPr/>
        </p:nvSpPr>
        <p:spPr>
          <a:xfrm rot="16200000">
            <a:off x="1962245" y="2026553"/>
            <a:ext cx="1610261" cy="253916"/>
          </a:xfrm>
          <a:prstGeom prst="rect">
            <a:avLst/>
          </a:prstGeom>
          <a:noFill/>
        </p:spPr>
        <p:txBody>
          <a:bodyPr wrap="square" rtlCol="0">
            <a:spAutoFit/>
          </a:bodyPr>
          <a:lstStyle/>
          <a:p>
            <a:r>
              <a:rPr lang="en-GB" sz="1050" dirty="0"/>
              <a:t>1.2 payment made()</a:t>
            </a:r>
          </a:p>
        </p:txBody>
      </p:sp>
      <p:sp>
        <p:nvSpPr>
          <p:cNvPr id="18" name="TextBox 17">
            <a:extLst>
              <a:ext uri="{FF2B5EF4-FFF2-40B4-BE49-F238E27FC236}">
                <a16:creationId xmlns:a16="http://schemas.microsoft.com/office/drawing/2014/main" id="{B0A555E6-A987-1C88-6D58-5DE4C6A5DE84}"/>
              </a:ext>
            </a:extLst>
          </p:cNvPr>
          <p:cNvSpPr txBox="1"/>
          <p:nvPr/>
        </p:nvSpPr>
        <p:spPr>
          <a:xfrm>
            <a:off x="5452034" y="3420355"/>
            <a:ext cx="1051525" cy="253916"/>
          </a:xfrm>
          <a:prstGeom prst="rect">
            <a:avLst/>
          </a:prstGeom>
          <a:noFill/>
        </p:spPr>
        <p:txBody>
          <a:bodyPr wrap="square" rtlCol="0">
            <a:spAutoFit/>
          </a:bodyPr>
          <a:lstStyle/>
          <a:p>
            <a:r>
              <a:rPr lang="en-GB" sz="1050" dirty="0"/>
              <a:t>1.4 ship order()</a:t>
            </a:r>
          </a:p>
        </p:txBody>
      </p:sp>
      <p:cxnSp>
        <p:nvCxnSpPr>
          <p:cNvPr id="19" name="Straight Arrow Connector 18">
            <a:extLst>
              <a:ext uri="{FF2B5EF4-FFF2-40B4-BE49-F238E27FC236}">
                <a16:creationId xmlns:a16="http://schemas.microsoft.com/office/drawing/2014/main" id="{AFE2547D-A1A5-6962-FC23-AFC46174713D}"/>
              </a:ext>
            </a:extLst>
          </p:cNvPr>
          <p:cNvCxnSpPr>
            <a:cxnSpLocks/>
          </p:cNvCxnSpPr>
          <p:nvPr/>
        </p:nvCxnSpPr>
        <p:spPr>
          <a:xfrm>
            <a:off x="2979316" y="182773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952E6E9-27D8-9FCF-9F2D-CE900D3F28B5}"/>
              </a:ext>
            </a:extLst>
          </p:cNvPr>
          <p:cNvSpPr txBox="1"/>
          <p:nvPr/>
        </p:nvSpPr>
        <p:spPr>
          <a:xfrm>
            <a:off x="3072154" y="3420355"/>
            <a:ext cx="1130789" cy="253916"/>
          </a:xfrm>
          <a:prstGeom prst="rect">
            <a:avLst/>
          </a:prstGeom>
          <a:noFill/>
        </p:spPr>
        <p:txBody>
          <a:bodyPr wrap="square" rtlCol="0">
            <a:spAutoFit/>
          </a:bodyPr>
          <a:lstStyle/>
          <a:p>
            <a:r>
              <a:rPr lang="en-GB" sz="1050" dirty="0"/>
              <a:t>1.3 fulfil order()</a:t>
            </a:r>
          </a:p>
        </p:txBody>
      </p:sp>
      <p:cxnSp>
        <p:nvCxnSpPr>
          <p:cNvPr id="21" name="Straight Connector 20">
            <a:extLst>
              <a:ext uri="{FF2B5EF4-FFF2-40B4-BE49-F238E27FC236}">
                <a16:creationId xmlns:a16="http://schemas.microsoft.com/office/drawing/2014/main" id="{104BDA3F-8CCE-AD7D-1A31-A9B3F6346A46}"/>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2FBBBD5-5B0A-3FF2-EC4C-C1C721339F2E}"/>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ABCC703-0DB1-35C0-57B0-FC1A93A6B725}"/>
              </a:ext>
            </a:extLst>
          </p:cNvPr>
          <p:cNvSpPr txBox="1"/>
          <p:nvPr/>
        </p:nvSpPr>
        <p:spPr>
          <a:xfrm rot="5400000">
            <a:off x="6586928" y="2444605"/>
            <a:ext cx="1460786" cy="253916"/>
          </a:xfrm>
          <a:prstGeom prst="rect">
            <a:avLst/>
          </a:prstGeom>
          <a:noFill/>
        </p:spPr>
        <p:txBody>
          <a:bodyPr wrap="square" rtlCol="0">
            <a:spAutoFit/>
          </a:bodyPr>
          <a:lstStyle/>
          <a:p>
            <a:r>
              <a:rPr lang="en-GB" sz="1050" dirty="0"/>
              <a:t>1.7 goods shipped()</a:t>
            </a:r>
          </a:p>
        </p:txBody>
      </p:sp>
      <p:cxnSp>
        <p:nvCxnSpPr>
          <p:cNvPr id="24" name="Straight Connector 23">
            <a:extLst>
              <a:ext uri="{FF2B5EF4-FFF2-40B4-BE49-F238E27FC236}">
                <a16:creationId xmlns:a16="http://schemas.microsoft.com/office/drawing/2014/main" id="{3DB9BFC1-DA42-DDD6-849B-0C7A175C3B55}"/>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0E048B7-88E7-ED7E-E21A-94E064C269D5}"/>
              </a:ext>
            </a:extLst>
          </p:cNvPr>
          <p:cNvSpPr txBox="1"/>
          <p:nvPr/>
        </p:nvSpPr>
        <p:spPr>
          <a:xfrm rot="20312415">
            <a:off x="3952565" y="1912282"/>
            <a:ext cx="1460786" cy="253916"/>
          </a:xfrm>
          <a:prstGeom prst="rect">
            <a:avLst/>
          </a:prstGeom>
          <a:noFill/>
        </p:spPr>
        <p:txBody>
          <a:bodyPr wrap="square" rtlCol="0">
            <a:spAutoFit/>
          </a:bodyPr>
          <a:lstStyle/>
          <a:p>
            <a:r>
              <a:rPr lang="en-GB" sz="1050" dirty="0"/>
              <a:t>1.7 goods shipped()</a:t>
            </a:r>
          </a:p>
        </p:txBody>
      </p:sp>
      <p:sp>
        <p:nvSpPr>
          <p:cNvPr id="26" name="Rounded Rectangle 25">
            <a:extLst>
              <a:ext uri="{FF2B5EF4-FFF2-40B4-BE49-F238E27FC236}">
                <a16:creationId xmlns:a16="http://schemas.microsoft.com/office/drawing/2014/main" id="{A1344942-0FB8-15EE-F6E1-67232B856467}"/>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A57ED376-72DD-7AA3-3E5A-E486C9ADDFC1}"/>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cxnSp>
        <p:nvCxnSpPr>
          <p:cNvPr id="28" name="Straight Arrow Connector 27">
            <a:extLst>
              <a:ext uri="{FF2B5EF4-FFF2-40B4-BE49-F238E27FC236}">
                <a16:creationId xmlns:a16="http://schemas.microsoft.com/office/drawing/2014/main" id="{8F81A80B-0E12-1DF4-5DB0-C39B673E9C3F}"/>
              </a:ext>
            </a:extLst>
          </p:cNvPr>
          <p:cNvCxnSpPr>
            <a:cxnSpLocks/>
          </p:cNvCxnSpPr>
          <p:nvPr/>
        </p:nvCxnSpPr>
        <p:spPr>
          <a:xfrm>
            <a:off x="3098643" y="379187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4451F6B-A625-8CE6-3C69-6329AB7FDB78}"/>
              </a:ext>
            </a:extLst>
          </p:cNvPr>
          <p:cNvCxnSpPr>
            <a:cxnSpLocks/>
          </p:cNvCxnSpPr>
          <p:nvPr/>
        </p:nvCxnSpPr>
        <p:spPr>
          <a:xfrm>
            <a:off x="5490477" y="379869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03CCEF7-2DE0-6B5D-CABC-53D560E8770C}"/>
              </a:ext>
            </a:extLst>
          </p:cNvPr>
          <p:cNvCxnSpPr>
            <a:cxnSpLocks/>
          </p:cNvCxnSpPr>
          <p:nvPr/>
        </p:nvCxnSpPr>
        <p:spPr>
          <a:xfrm flipV="1">
            <a:off x="7444279" y="193791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6001FF3-B6CF-A281-B833-E49720D17846}"/>
              </a:ext>
            </a:extLst>
          </p:cNvPr>
          <p:cNvCxnSpPr>
            <a:cxnSpLocks/>
          </p:cNvCxnSpPr>
          <p:nvPr/>
        </p:nvCxnSpPr>
        <p:spPr>
          <a:xfrm flipH="1">
            <a:off x="4075037" y="176935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4A7654B-6696-3CFF-ECB0-D407C0AEB094}"/>
              </a:ext>
            </a:extLst>
          </p:cNvPr>
          <p:cNvSpPr txBox="1"/>
          <p:nvPr/>
        </p:nvSpPr>
        <p:spPr>
          <a:xfrm>
            <a:off x="2412380" y="4596662"/>
            <a:ext cx="6315851" cy="738664"/>
          </a:xfrm>
          <a:prstGeom prst="rect">
            <a:avLst/>
          </a:prstGeom>
          <a:noFill/>
        </p:spPr>
        <p:txBody>
          <a:bodyPr wrap="square" rtlCol="0">
            <a:spAutoFit/>
          </a:bodyPr>
          <a:lstStyle/>
          <a:p>
            <a:r>
              <a:rPr lang="en-GB" sz="140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The request contains the steps of the workflow. Normally these are the operations that the message should do next and an indicator a step is complete</a:t>
            </a:r>
            <a:endParaRPr lang="en-GB" sz="140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43" name="Rounded Rectangle 42">
            <a:extLst>
              <a:ext uri="{FF2B5EF4-FFF2-40B4-BE49-F238E27FC236}">
                <a16:creationId xmlns:a16="http://schemas.microsoft.com/office/drawing/2014/main" id="{5F6852E0-AC46-EE4B-22FD-FCBE4CA964D5}"/>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43C7EFB-FD83-A970-527F-CBB27BFDCC9C}"/>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1AD18498-AD2C-C01B-1D1C-53E3A71125C3}"/>
              </a:ext>
            </a:extLst>
          </p:cNvPr>
          <p:cNvSpPr txBox="1"/>
          <p:nvPr/>
        </p:nvSpPr>
        <p:spPr>
          <a:xfrm>
            <a:off x="613671" y="4931379"/>
            <a:ext cx="1244572" cy="276999"/>
          </a:xfrm>
          <a:prstGeom prst="rect">
            <a:avLst/>
          </a:prstGeom>
          <a:noFill/>
        </p:spPr>
        <p:txBody>
          <a:bodyPr wrap="square" rtlCol="0">
            <a:spAutoFit/>
          </a:bodyPr>
          <a:lstStyle/>
          <a:p>
            <a:r>
              <a:rPr lang="en-US" sz="1200" dirty="0"/>
              <a:t>Steps[1..n]</a:t>
            </a:r>
          </a:p>
        </p:txBody>
      </p:sp>
      <p:sp>
        <p:nvSpPr>
          <p:cNvPr id="46" name="TextBox 45">
            <a:extLst>
              <a:ext uri="{FF2B5EF4-FFF2-40B4-BE49-F238E27FC236}">
                <a16:creationId xmlns:a16="http://schemas.microsoft.com/office/drawing/2014/main" id="{B802C424-4181-11AE-4A4A-3BBFF8FAC273}"/>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CDD417C0-4BBC-DCC5-B3B6-36B199853464}"/>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61732FB-9CD9-6401-9B44-E08F6BE28868}"/>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1DC2DFE-93EC-EB9F-B770-407C7D07756C}"/>
              </a:ext>
            </a:extLst>
          </p:cNvPr>
          <p:cNvCxnSpPr>
            <a:cxnSpLocks/>
            <a:stCxn id="43" idx="0"/>
            <a:endCxn id="20" idx="2"/>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7851C51-7711-6E81-EFA6-6FD72CBAC147}"/>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F5BF738-8908-073B-F392-9F3B6157D32E}"/>
              </a:ext>
            </a:extLst>
          </p:cNvPr>
          <p:cNvCxnSpPr>
            <a:cxnSpLocks/>
            <a:stCxn id="43" idx="0"/>
            <a:endCxn id="23" idx="2"/>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726A6E4-0A07-E732-9DE1-5915DA78EE03}"/>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5528CA43-4632-54C3-B874-2FEE5434201A}"/>
              </a:ext>
            </a:extLst>
          </p:cNvPr>
          <p:cNvSpPr txBox="1"/>
          <p:nvPr/>
        </p:nvSpPr>
        <p:spPr>
          <a:xfrm>
            <a:off x="2406898" y="5484628"/>
            <a:ext cx="6167158" cy="738664"/>
          </a:xfrm>
          <a:prstGeom prst="rect">
            <a:avLst/>
          </a:prstGeom>
          <a:noFill/>
        </p:spPr>
        <p:txBody>
          <a:bodyPr wrap="square" rtlCol="0">
            <a:spAutoFit/>
          </a:bodyPr>
          <a:lstStyle/>
          <a:p>
            <a:r>
              <a:rPr lang="en-GB" sz="1400" b="1" dirty="0">
                <a:latin typeface="Chalkboard" panose="03050602040202020205" pitchFamily="66" charset="77"/>
              </a:rPr>
              <a:t>Responsibility and Causality</a:t>
            </a:r>
            <a:r>
              <a:rPr lang="en-GB" sz="1400" dirty="0">
                <a:latin typeface="Chalkboard" panose="03050602040202020205" pitchFamily="66" charset="77"/>
              </a:rPr>
              <a:t>: this is attractive because we have causality – things happen in a known sequence and components clearly have responsibilities for carrying out actions within the flow. </a:t>
            </a:r>
          </a:p>
        </p:txBody>
      </p:sp>
    </p:spTree>
    <p:extLst>
      <p:ext uri="{BB962C8B-B14F-4D97-AF65-F5344CB8AC3E}">
        <p14:creationId xmlns:p14="http://schemas.microsoft.com/office/powerpoint/2010/main" val="190777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P spid="44" grpId="0"/>
      <p:bldP spid="45" grpId="0"/>
      <p:bldP spid="46" grpId="0"/>
      <p:bldP spid="6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2D66F-6E25-1BE8-DDA5-38E330245C7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DFD810-383B-A3DE-5102-BAE4E11015D5}"/>
              </a:ext>
            </a:extLst>
          </p:cNvPr>
          <p:cNvSpPr>
            <a:spLocks noGrp="1"/>
          </p:cNvSpPr>
          <p:nvPr>
            <p:ph type="sldNum" sz="quarter" idx="12"/>
          </p:nvPr>
        </p:nvSpPr>
        <p:spPr/>
        <p:txBody>
          <a:bodyPr/>
          <a:lstStyle/>
          <a:p>
            <a:fld id="{867D4A06-35AE-BD4A-84A9-613A26F3D41D}" type="slidenum">
              <a:rPr lang="en-US" smtClean="0"/>
              <a:pPr/>
              <a:t>102</a:t>
            </a:fld>
            <a:endParaRPr lang="en-US"/>
          </a:p>
        </p:txBody>
      </p:sp>
      <p:sp>
        <p:nvSpPr>
          <p:cNvPr id="3" name="Google Shape;104;p25">
            <a:extLst>
              <a:ext uri="{FF2B5EF4-FFF2-40B4-BE49-F238E27FC236}">
                <a16:creationId xmlns:a16="http://schemas.microsoft.com/office/drawing/2014/main" id="{C7E30E40-964F-0079-47F3-8828BD9F2067}"/>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(Routing Slip)</a:t>
            </a:r>
          </a:p>
        </p:txBody>
      </p:sp>
      <p:sp>
        <p:nvSpPr>
          <p:cNvPr id="4" name="Rounded Rectangle 3">
            <a:extLst>
              <a:ext uri="{FF2B5EF4-FFF2-40B4-BE49-F238E27FC236}">
                <a16:creationId xmlns:a16="http://schemas.microsoft.com/office/drawing/2014/main" id="{B3ED2D80-7232-E54B-F592-80A3709A92AE}"/>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E16AD871-E5AC-2D09-0DFC-0836938B7CCC}"/>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BA8AB7A-00F8-E09C-7E2C-79FBC7396D08}"/>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8D3F8A28-C237-2411-30D4-494D6886DDC2}"/>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9949928C-CFC0-7DB2-4E7A-F5415BB7C30C}"/>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9DDD3BE5-98FF-E04E-EF71-956AD0ADF214}"/>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A827BC1E-EBC0-DF18-1037-01A919B85602}"/>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EFB31A61-392E-5959-4D2C-494F6AF7EE6F}"/>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0FDAC5EC-3A14-0E42-B146-686BA9FF6A55}"/>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0E6518A4-362C-4897-FE6F-BFC2E6478E37}"/>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68646518-3557-D46F-12E4-AF50F1E86932}"/>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82695AE1-743B-1DD5-8C8F-1820DC5AB622}"/>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5B0B87F2-B6EC-5348-6A44-FDAAC91A3F17}"/>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52AACC6-18FE-936B-9846-EE563B67D7EE}"/>
              </a:ext>
            </a:extLst>
          </p:cNvPr>
          <p:cNvSpPr txBox="1"/>
          <p:nvPr/>
        </p:nvSpPr>
        <p:spPr>
          <a:xfrm rot="16200000">
            <a:off x="1962245" y="2026553"/>
            <a:ext cx="1610261" cy="253916"/>
          </a:xfrm>
          <a:prstGeom prst="rect">
            <a:avLst/>
          </a:prstGeom>
          <a:noFill/>
        </p:spPr>
        <p:txBody>
          <a:bodyPr wrap="square" rtlCol="0">
            <a:spAutoFit/>
          </a:bodyPr>
          <a:lstStyle/>
          <a:p>
            <a:r>
              <a:rPr lang="en-GB" sz="1050" dirty="0"/>
              <a:t>1.2 payment made()</a:t>
            </a:r>
          </a:p>
        </p:txBody>
      </p:sp>
      <p:sp>
        <p:nvSpPr>
          <p:cNvPr id="18" name="TextBox 17">
            <a:extLst>
              <a:ext uri="{FF2B5EF4-FFF2-40B4-BE49-F238E27FC236}">
                <a16:creationId xmlns:a16="http://schemas.microsoft.com/office/drawing/2014/main" id="{464927E1-F3EF-60DA-A0E8-5CC4DCA56038}"/>
              </a:ext>
            </a:extLst>
          </p:cNvPr>
          <p:cNvSpPr txBox="1"/>
          <p:nvPr/>
        </p:nvSpPr>
        <p:spPr>
          <a:xfrm>
            <a:off x="5452034" y="3420355"/>
            <a:ext cx="1051525" cy="253916"/>
          </a:xfrm>
          <a:prstGeom prst="rect">
            <a:avLst/>
          </a:prstGeom>
          <a:noFill/>
        </p:spPr>
        <p:txBody>
          <a:bodyPr wrap="square" rtlCol="0">
            <a:spAutoFit/>
          </a:bodyPr>
          <a:lstStyle/>
          <a:p>
            <a:r>
              <a:rPr lang="en-GB" sz="1050" dirty="0"/>
              <a:t>1.4 ship order()</a:t>
            </a:r>
          </a:p>
        </p:txBody>
      </p:sp>
      <p:cxnSp>
        <p:nvCxnSpPr>
          <p:cNvPr id="19" name="Straight Arrow Connector 18">
            <a:extLst>
              <a:ext uri="{FF2B5EF4-FFF2-40B4-BE49-F238E27FC236}">
                <a16:creationId xmlns:a16="http://schemas.microsoft.com/office/drawing/2014/main" id="{755B42B4-8927-E3B6-FF7D-89ECDF2A6038}"/>
              </a:ext>
            </a:extLst>
          </p:cNvPr>
          <p:cNvCxnSpPr>
            <a:cxnSpLocks/>
          </p:cNvCxnSpPr>
          <p:nvPr/>
        </p:nvCxnSpPr>
        <p:spPr>
          <a:xfrm>
            <a:off x="2979316" y="182773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100BCC2-25CA-CFD2-63BE-98F35E42F59D}"/>
              </a:ext>
            </a:extLst>
          </p:cNvPr>
          <p:cNvSpPr txBox="1"/>
          <p:nvPr/>
        </p:nvSpPr>
        <p:spPr>
          <a:xfrm>
            <a:off x="3072154" y="3420355"/>
            <a:ext cx="1130789" cy="253916"/>
          </a:xfrm>
          <a:prstGeom prst="rect">
            <a:avLst/>
          </a:prstGeom>
          <a:noFill/>
        </p:spPr>
        <p:txBody>
          <a:bodyPr wrap="square" rtlCol="0">
            <a:spAutoFit/>
          </a:bodyPr>
          <a:lstStyle/>
          <a:p>
            <a:r>
              <a:rPr lang="en-GB" sz="1050" dirty="0"/>
              <a:t>1.3 fulfil order()</a:t>
            </a:r>
          </a:p>
        </p:txBody>
      </p:sp>
      <p:cxnSp>
        <p:nvCxnSpPr>
          <p:cNvPr id="21" name="Straight Connector 20">
            <a:extLst>
              <a:ext uri="{FF2B5EF4-FFF2-40B4-BE49-F238E27FC236}">
                <a16:creationId xmlns:a16="http://schemas.microsoft.com/office/drawing/2014/main" id="{DB6D58DB-21E9-EEDC-60DC-60CFEBDD141A}"/>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0978DC6-3086-6E7C-A1B7-FAB074CC63BA}"/>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E1CC37-EE7B-93ED-9611-160C5E3E4C0A}"/>
              </a:ext>
            </a:extLst>
          </p:cNvPr>
          <p:cNvSpPr txBox="1"/>
          <p:nvPr/>
        </p:nvSpPr>
        <p:spPr>
          <a:xfrm rot="5400000">
            <a:off x="6586928" y="2444605"/>
            <a:ext cx="1460786" cy="253916"/>
          </a:xfrm>
          <a:prstGeom prst="rect">
            <a:avLst/>
          </a:prstGeom>
          <a:noFill/>
        </p:spPr>
        <p:txBody>
          <a:bodyPr wrap="square" rtlCol="0">
            <a:spAutoFit/>
          </a:bodyPr>
          <a:lstStyle/>
          <a:p>
            <a:r>
              <a:rPr lang="en-GB" sz="1050" dirty="0"/>
              <a:t>1.7 goods shipped()</a:t>
            </a:r>
          </a:p>
        </p:txBody>
      </p:sp>
      <p:cxnSp>
        <p:nvCxnSpPr>
          <p:cNvPr id="24" name="Straight Connector 23">
            <a:extLst>
              <a:ext uri="{FF2B5EF4-FFF2-40B4-BE49-F238E27FC236}">
                <a16:creationId xmlns:a16="http://schemas.microsoft.com/office/drawing/2014/main" id="{A236925C-90FD-336D-1979-60DB24A290F7}"/>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C5933E-7716-BC6E-667E-9A04F9819DC9}"/>
              </a:ext>
            </a:extLst>
          </p:cNvPr>
          <p:cNvSpPr txBox="1"/>
          <p:nvPr/>
        </p:nvSpPr>
        <p:spPr>
          <a:xfrm rot="20312415">
            <a:off x="3952565" y="1912282"/>
            <a:ext cx="1460786" cy="253916"/>
          </a:xfrm>
          <a:prstGeom prst="rect">
            <a:avLst/>
          </a:prstGeom>
          <a:noFill/>
        </p:spPr>
        <p:txBody>
          <a:bodyPr wrap="square" rtlCol="0">
            <a:spAutoFit/>
          </a:bodyPr>
          <a:lstStyle/>
          <a:p>
            <a:r>
              <a:rPr lang="en-GB" sz="1050" dirty="0"/>
              <a:t>1.7 goods shipped()</a:t>
            </a:r>
          </a:p>
        </p:txBody>
      </p:sp>
      <p:sp>
        <p:nvSpPr>
          <p:cNvPr id="26" name="Rounded Rectangle 25">
            <a:extLst>
              <a:ext uri="{FF2B5EF4-FFF2-40B4-BE49-F238E27FC236}">
                <a16:creationId xmlns:a16="http://schemas.microsoft.com/office/drawing/2014/main" id="{1F5697CE-7744-A160-97DE-5BA83638807B}"/>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7091DA3B-9C4A-5DEE-D760-CEC144196021}"/>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cxnSp>
        <p:nvCxnSpPr>
          <p:cNvPr id="28" name="Straight Arrow Connector 27">
            <a:extLst>
              <a:ext uri="{FF2B5EF4-FFF2-40B4-BE49-F238E27FC236}">
                <a16:creationId xmlns:a16="http://schemas.microsoft.com/office/drawing/2014/main" id="{6A7AC4F3-0646-F7B1-223F-A295C06DB053}"/>
              </a:ext>
            </a:extLst>
          </p:cNvPr>
          <p:cNvCxnSpPr>
            <a:cxnSpLocks/>
          </p:cNvCxnSpPr>
          <p:nvPr/>
        </p:nvCxnSpPr>
        <p:spPr>
          <a:xfrm>
            <a:off x="3098643" y="379187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A951D81-04A9-A99B-7A8B-BA905C140F06}"/>
              </a:ext>
            </a:extLst>
          </p:cNvPr>
          <p:cNvCxnSpPr>
            <a:cxnSpLocks/>
          </p:cNvCxnSpPr>
          <p:nvPr/>
        </p:nvCxnSpPr>
        <p:spPr>
          <a:xfrm>
            <a:off x="5490477" y="379869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4C668F-9FF8-5434-2622-E65BF07ED8C9}"/>
              </a:ext>
            </a:extLst>
          </p:cNvPr>
          <p:cNvCxnSpPr>
            <a:cxnSpLocks/>
          </p:cNvCxnSpPr>
          <p:nvPr/>
        </p:nvCxnSpPr>
        <p:spPr>
          <a:xfrm flipV="1">
            <a:off x="7444279" y="193791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390DA9A-D735-E5E6-0184-619141E130BA}"/>
              </a:ext>
            </a:extLst>
          </p:cNvPr>
          <p:cNvCxnSpPr>
            <a:cxnSpLocks/>
          </p:cNvCxnSpPr>
          <p:nvPr/>
        </p:nvCxnSpPr>
        <p:spPr>
          <a:xfrm flipH="1">
            <a:off x="4075037" y="176935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DC34075-6C4B-7833-2BFB-0190EDB07CCC}"/>
              </a:ext>
            </a:extLst>
          </p:cNvPr>
          <p:cNvSpPr txBox="1"/>
          <p:nvPr/>
        </p:nvSpPr>
        <p:spPr>
          <a:xfrm>
            <a:off x="2412380" y="4596662"/>
            <a:ext cx="6315851" cy="738664"/>
          </a:xfrm>
          <a:prstGeom prst="rect">
            <a:avLst/>
          </a:prstGeom>
          <a:noFill/>
        </p:spPr>
        <p:txBody>
          <a:bodyPr wrap="square" rtlCol="0">
            <a:spAutoFit/>
          </a:bodyPr>
          <a:lstStyle/>
          <a:p>
            <a:r>
              <a:rPr lang="en-GB" sz="1400" b="1" dirty="0">
                <a:latin typeface="Chalkboard" panose="03050602040202020205" pitchFamily="66" charset="77"/>
                <a:ea typeface="Brush Script MT" panose="03060802040406070304" pitchFamily="66" charset="-122"/>
                <a:cs typeface="Brush Script MT" panose="03060802040406070304" pitchFamily="66" charset="-122"/>
              </a:rPr>
              <a:t>Control</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The initiator can choose the steps in the </a:t>
            </a:r>
            <a:r>
              <a:rPr lang="en-GB" sz="140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and thus the flow. The point of the Routing Slip though is that the steps do not then make routing choices, but follow the planned route.</a:t>
            </a:r>
            <a:endParaRPr lang="en-GB" sz="140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43" name="Rounded Rectangle 42">
            <a:extLst>
              <a:ext uri="{FF2B5EF4-FFF2-40B4-BE49-F238E27FC236}">
                <a16:creationId xmlns:a16="http://schemas.microsoft.com/office/drawing/2014/main" id="{15BAA046-F26A-C50E-D1B6-4B6209A29649}"/>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EC319EF-9996-431B-5BA7-D805AAD043AB}"/>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DD19C08B-36E2-A11C-5151-2ED26137AD96}"/>
              </a:ext>
            </a:extLst>
          </p:cNvPr>
          <p:cNvSpPr txBox="1"/>
          <p:nvPr/>
        </p:nvSpPr>
        <p:spPr>
          <a:xfrm>
            <a:off x="613671" y="4931379"/>
            <a:ext cx="1244572" cy="276999"/>
          </a:xfrm>
          <a:prstGeom prst="rect">
            <a:avLst/>
          </a:prstGeom>
          <a:noFill/>
        </p:spPr>
        <p:txBody>
          <a:bodyPr wrap="square" rtlCol="0">
            <a:spAutoFit/>
          </a:bodyPr>
          <a:lstStyle/>
          <a:p>
            <a:r>
              <a:rPr lang="en-US" sz="1200" dirty="0"/>
              <a:t>Steps[1..n]</a:t>
            </a:r>
          </a:p>
        </p:txBody>
      </p:sp>
      <p:sp>
        <p:nvSpPr>
          <p:cNvPr id="46" name="TextBox 45">
            <a:extLst>
              <a:ext uri="{FF2B5EF4-FFF2-40B4-BE49-F238E27FC236}">
                <a16:creationId xmlns:a16="http://schemas.microsoft.com/office/drawing/2014/main" id="{7107B48C-6925-8FAA-FDD9-35D5CF559C26}"/>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C59463A6-B1E6-D630-D391-77B2A312A8C0}"/>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D302093-7217-B212-B91F-A6655DBFC37D}"/>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D451827-524C-6521-C1E5-DA9082FCF0E4}"/>
              </a:ext>
            </a:extLst>
          </p:cNvPr>
          <p:cNvCxnSpPr>
            <a:cxnSpLocks/>
            <a:stCxn id="43" idx="0"/>
            <a:endCxn id="20" idx="2"/>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5E7077A-F78C-6B7B-B7D0-BD2173D7C20E}"/>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B6AD7EF-25B3-11FB-A6D3-38756E793CEE}"/>
              </a:ext>
            </a:extLst>
          </p:cNvPr>
          <p:cNvCxnSpPr>
            <a:cxnSpLocks/>
            <a:stCxn id="43" idx="0"/>
            <a:endCxn id="23" idx="2"/>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1324718-C1B9-4BB4-4B81-E5A12A2F6A76}"/>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205E77-0794-3E1D-5374-6F59508BCBE0}"/>
              </a:ext>
            </a:extLst>
          </p:cNvPr>
          <p:cNvSpPr txBox="1"/>
          <p:nvPr/>
        </p:nvSpPr>
        <p:spPr>
          <a:xfrm>
            <a:off x="2406898" y="5484628"/>
            <a:ext cx="6167158" cy="738664"/>
          </a:xfrm>
          <a:prstGeom prst="rect">
            <a:avLst/>
          </a:prstGeom>
          <a:noFill/>
        </p:spPr>
        <p:txBody>
          <a:bodyPr wrap="square" rtlCol="0">
            <a:spAutoFit/>
          </a:bodyPr>
          <a:lstStyle/>
          <a:p>
            <a:r>
              <a:rPr lang="en-GB" sz="1400" b="1" dirty="0">
                <a:latin typeface="Chalkboard" panose="03050602040202020205" pitchFamily="66" charset="77"/>
              </a:rPr>
              <a:t>Coupling</a:t>
            </a:r>
            <a:r>
              <a:rPr lang="en-GB" sz="1400" dirty="0">
                <a:latin typeface="Chalkboard" panose="03050602040202020205" pitchFamily="66" charset="77"/>
              </a:rPr>
              <a:t>: usually we rely on message as the engine of application state here, because we don’t want to know how to compose a message for the next step, just pass it on. This leads to increased stamp coupling</a:t>
            </a:r>
          </a:p>
        </p:txBody>
      </p:sp>
    </p:spTree>
    <p:extLst>
      <p:ext uri="{BB962C8B-B14F-4D97-AF65-F5344CB8AC3E}">
        <p14:creationId xmlns:p14="http://schemas.microsoft.com/office/powerpoint/2010/main" val="376526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92901-2D57-87FA-B6FE-49C4F20A084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749E0-5EB7-5970-7584-C43BDE3449F5}"/>
              </a:ext>
            </a:extLst>
          </p:cNvPr>
          <p:cNvSpPr>
            <a:spLocks noGrp="1"/>
          </p:cNvSpPr>
          <p:nvPr>
            <p:ph type="sldNum" sz="quarter" idx="12"/>
          </p:nvPr>
        </p:nvSpPr>
        <p:spPr/>
        <p:txBody>
          <a:bodyPr/>
          <a:lstStyle/>
          <a:p>
            <a:fld id="{867D4A06-35AE-BD4A-84A9-613A26F3D41D}" type="slidenum">
              <a:rPr lang="en-US" smtClean="0"/>
              <a:pPr/>
              <a:t>103</a:t>
            </a:fld>
            <a:endParaRPr lang="en-US"/>
          </a:p>
        </p:txBody>
      </p:sp>
      <p:sp>
        <p:nvSpPr>
          <p:cNvPr id="3" name="Google Shape;104;p25">
            <a:extLst>
              <a:ext uri="{FF2B5EF4-FFF2-40B4-BE49-F238E27FC236}">
                <a16:creationId xmlns:a16="http://schemas.microsoft.com/office/drawing/2014/main" id="{643359EF-7344-C1F6-4424-A9AE98B3DC5C}"/>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(Routing Slip)</a:t>
            </a:r>
          </a:p>
        </p:txBody>
      </p:sp>
      <p:sp>
        <p:nvSpPr>
          <p:cNvPr id="4" name="Rounded Rectangle 3">
            <a:extLst>
              <a:ext uri="{FF2B5EF4-FFF2-40B4-BE49-F238E27FC236}">
                <a16:creationId xmlns:a16="http://schemas.microsoft.com/office/drawing/2014/main" id="{3C9D434E-4085-00F1-2558-4EE0B5649A76}"/>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998B068C-14A0-1B75-B441-66A46C1CF96F}"/>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381762C-0E25-6E7B-235D-211EF4A0F889}"/>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2C46E0C2-3C75-EFA0-A0B3-F947EB3998BE}"/>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DA39835C-E350-D5E7-34AD-591CF6E4920B}"/>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F8C32FC1-E7BA-1884-F8EB-E1266884A566}"/>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91AE10E3-B094-0E04-DD97-AB4C4D6D4041}"/>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80BEA84B-9A1F-50D4-4F0A-18BEA5962FB0}"/>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60D3F1-07F8-F1B1-A9E6-5AA23EAC3C88}"/>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9CA65F4F-696B-5CE3-7615-B599F278CE7C}"/>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58DA0333-BEC5-A53B-FBFB-C6AE1D7B4146}"/>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B0D4F95E-AC1B-E4B7-3E7F-90B47F8987C7}"/>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8A31C837-E864-6C3F-55C8-7E8B64FA2732}"/>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B149A22-EEE3-12AD-03D2-5F01F2777411}"/>
              </a:ext>
            </a:extLst>
          </p:cNvPr>
          <p:cNvSpPr txBox="1"/>
          <p:nvPr/>
        </p:nvSpPr>
        <p:spPr>
          <a:xfrm rot="16200000">
            <a:off x="1962245" y="2026553"/>
            <a:ext cx="1610261" cy="253916"/>
          </a:xfrm>
          <a:prstGeom prst="rect">
            <a:avLst/>
          </a:prstGeom>
          <a:noFill/>
        </p:spPr>
        <p:txBody>
          <a:bodyPr wrap="square" rtlCol="0">
            <a:spAutoFit/>
          </a:bodyPr>
          <a:lstStyle/>
          <a:p>
            <a:r>
              <a:rPr lang="en-GB" sz="1050" dirty="0"/>
              <a:t>1.2 payment made()</a:t>
            </a:r>
          </a:p>
        </p:txBody>
      </p:sp>
      <p:sp>
        <p:nvSpPr>
          <p:cNvPr id="18" name="TextBox 17">
            <a:extLst>
              <a:ext uri="{FF2B5EF4-FFF2-40B4-BE49-F238E27FC236}">
                <a16:creationId xmlns:a16="http://schemas.microsoft.com/office/drawing/2014/main" id="{033C9B03-57C4-D455-6ACC-66A94507CE41}"/>
              </a:ext>
            </a:extLst>
          </p:cNvPr>
          <p:cNvSpPr txBox="1"/>
          <p:nvPr/>
        </p:nvSpPr>
        <p:spPr>
          <a:xfrm>
            <a:off x="5452034" y="3420355"/>
            <a:ext cx="1051525" cy="253916"/>
          </a:xfrm>
          <a:prstGeom prst="rect">
            <a:avLst/>
          </a:prstGeom>
          <a:noFill/>
        </p:spPr>
        <p:txBody>
          <a:bodyPr wrap="square" rtlCol="0">
            <a:spAutoFit/>
          </a:bodyPr>
          <a:lstStyle/>
          <a:p>
            <a:r>
              <a:rPr lang="en-GB" sz="1050" dirty="0"/>
              <a:t>1.4 ship order()</a:t>
            </a:r>
          </a:p>
        </p:txBody>
      </p:sp>
      <p:cxnSp>
        <p:nvCxnSpPr>
          <p:cNvPr id="19" name="Straight Arrow Connector 18">
            <a:extLst>
              <a:ext uri="{FF2B5EF4-FFF2-40B4-BE49-F238E27FC236}">
                <a16:creationId xmlns:a16="http://schemas.microsoft.com/office/drawing/2014/main" id="{6DA2FBF8-2211-2AE2-F376-DD3ED342082B}"/>
              </a:ext>
            </a:extLst>
          </p:cNvPr>
          <p:cNvCxnSpPr>
            <a:cxnSpLocks/>
          </p:cNvCxnSpPr>
          <p:nvPr/>
        </p:nvCxnSpPr>
        <p:spPr>
          <a:xfrm>
            <a:off x="2979316" y="182773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170B792-1589-D00B-7A0B-0D608F238858}"/>
              </a:ext>
            </a:extLst>
          </p:cNvPr>
          <p:cNvSpPr txBox="1"/>
          <p:nvPr/>
        </p:nvSpPr>
        <p:spPr>
          <a:xfrm>
            <a:off x="3072154" y="3420355"/>
            <a:ext cx="1130789" cy="253916"/>
          </a:xfrm>
          <a:prstGeom prst="rect">
            <a:avLst/>
          </a:prstGeom>
          <a:noFill/>
        </p:spPr>
        <p:txBody>
          <a:bodyPr wrap="square" rtlCol="0">
            <a:spAutoFit/>
          </a:bodyPr>
          <a:lstStyle/>
          <a:p>
            <a:r>
              <a:rPr lang="en-GB" sz="1050" dirty="0"/>
              <a:t>1.3 fulfil order()</a:t>
            </a:r>
          </a:p>
        </p:txBody>
      </p:sp>
      <p:cxnSp>
        <p:nvCxnSpPr>
          <p:cNvPr id="21" name="Straight Connector 20">
            <a:extLst>
              <a:ext uri="{FF2B5EF4-FFF2-40B4-BE49-F238E27FC236}">
                <a16:creationId xmlns:a16="http://schemas.microsoft.com/office/drawing/2014/main" id="{B775C710-A6DF-9AF0-E91A-1DF97E944201}"/>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7F23159-A569-2CCE-5008-3AED862B9572}"/>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A4CF7EE-9B41-B8D0-C9D6-7939FE2EB5CC}"/>
              </a:ext>
            </a:extLst>
          </p:cNvPr>
          <p:cNvSpPr txBox="1"/>
          <p:nvPr/>
        </p:nvSpPr>
        <p:spPr>
          <a:xfrm rot="5400000">
            <a:off x="6586928" y="2444605"/>
            <a:ext cx="1460786" cy="253916"/>
          </a:xfrm>
          <a:prstGeom prst="rect">
            <a:avLst/>
          </a:prstGeom>
          <a:noFill/>
        </p:spPr>
        <p:txBody>
          <a:bodyPr wrap="square" rtlCol="0">
            <a:spAutoFit/>
          </a:bodyPr>
          <a:lstStyle/>
          <a:p>
            <a:r>
              <a:rPr lang="en-GB" sz="1050" dirty="0"/>
              <a:t>1.7 goods shipped()</a:t>
            </a:r>
          </a:p>
        </p:txBody>
      </p:sp>
      <p:cxnSp>
        <p:nvCxnSpPr>
          <p:cNvPr id="24" name="Straight Connector 23">
            <a:extLst>
              <a:ext uri="{FF2B5EF4-FFF2-40B4-BE49-F238E27FC236}">
                <a16:creationId xmlns:a16="http://schemas.microsoft.com/office/drawing/2014/main" id="{A3939A0E-5205-F61E-9E27-0EA1919BC781}"/>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4D7C5FB-7A48-2C6F-FFD3-D1D9998D7F23}"/>
              </a:ext>
            </a:extLst>
          </p:cNvPr>
          <p:cNvSpPr txBox="1"/>
          <p:nvPr/>
        </p:nvSpPr>
        <p:spPr>
          <a:xfrm rot="20312415">
            <a:off x="3952565" y="1912282"/>
            <a:ext cx="1460786" cy="253916"/>
          </a:xfrm>
          <a:prstGeom prst="rect">
            <a:avLst/>
          </a:prstGeom>
          <a:noFill/>
        </p:spPr>
        <p:txBody>
          <a:bodyPr wrap="square" rtlCol="0">
            <a:spAutoFit/>
          </a:bodyPr>
          <a:lstStyle/>
          <a:p>
            <a:r>
              <a:rPr lang="en-GB" sz="1050" dirty="0"/>
              <a:t>1.7 goods shipped()</a:t>
            </a:r>
          </a:p>
        </p:txBody>
      </p:sp>
      <p:sp>
        <p:nvSpPr>
          <p:cNvPr id="26" name="Rounded Rectangle 25">
            <a:extLst>
              <a:ext uri="{FF2B5EF4-FFF2-40B4-BE49-F238E27FC236}">
                <a16:creationId xmlns:a16="http://schemas.microsoft.com/office/drawing/2014/main" id="{4DAC638F-66C7-D571-78D1-852E23E79D1D}"/>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FCEFB7B7-74E0-8367-FF6C-1AB75542D532}"/>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cxnSp>
        <p:nvCxnSpPr>
          <p:cNvPr id="28" name="Straight Arrow Connector 27">
            <a:extLst>
              <a:ext uri="{FF2B5EF4-FFF2-40B4-BE49-F238E27FC236}">
                <a16:creationId xmlns:a16="http://schemas.microsoft.com/office/drawing/2014/main" id="{8B4CC034-2AEF-CB30-D6B3-FC22A6B87C2E}"/>
              </a:ext>
            </a:extLst>
          </p:cNvPr>
          <p:cNvCxnSpPr>
            <a:cxnSpLocks/>
          </p:cNvCxnSpPr>
          <p:nvPr/>
        </p:nvCxnSpPr>
        <p:spPr>
          <a:xfrm>
            <a:off x="3098643" y="379187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371C47B-684B-662D-F919-E356F9B229C5}"/>
              </a:ext>
            </a:extLst>
          </p:cNvPr>
          <p:cNvCxnSpPr>
            <a:cxnSpLocks/>
          </p:cNvCxnSpPr>
          <p:nvPr/>
        </p:nvCxnSpPr>
        <p:spPr>
          <a:xfrm>
            <a:off x="5490477" y="379869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AD45E53-9A0B-EA3D-223B-DA98F84E8704}"/>
              </a:ext>
            </a:extLst>
          </p:cNvPr>
          <p:cNvCxnSpPr>
            <a:cxnSpLocks/>
          </p:cNvCxnSpPr>
          <p:nvPr/>
        </p:nvCxnSpPr>
        <p:spPr>
          <a:xfrm flipV="1">
            <a:off x="7444279" y="193791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4B5C4F3-3791-6629-1A91-9DA00D9470C1}"/>
              </a:ext>
            </a:extLst>
          </p:cNvPr>
          <p:cNvCxnSpPr>
            <a:cxnSpLocks/>
          </p:cNvCxnSpPr>
          <p:nvPr/>
        </p:nvCxnSpPr>
        <p:spPr>
          <a:xfrm flipH="1">
            <a:off x="4075037" y="176935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D606403-DF75-67EE-0475-8D7F56884C50}"/>
              </a:ext>
            </a:extLst>
          </p:cNvPr>
          <p:cNvSpPr txBox="1"/>
          <p:nvPr/>
        </p:nvSpPr>
        <p:spPr>
          <a:xfrm>
            <a:off x="2412380" y="4596662"/>
            <a:ext cx="6315851" cy="738664"/>
          </a:xfrm>
          <a:prstGeom prst="rect">
            <a:avLst/>
          </a:prstGeom>
          <a:noFill/>
        </p:spPr>
        <p:txBody>
          <a:bodyPr wrap="square" rtlCol="0">
            <a:spAutoFit/>
          </a:bodyPr>
          <a:lstStyle/>
          <a:p>
            <a:r>
              <a:rPr lang="en-GB" sz="1400" b="1" dirty="0">
                <a:latin typeface="Chalkboard" panose="03050602040202020205" pitchFamily="66" charset="77"/>
              </a:rPr>
              <a:t>Saga</a:t>
            </a:r>
            <a:r>
              <a:rPr lang="en-GB" sz="1400" dirty="0">
                <a:latin typeface="Chalkboard" panose="03050602040202020205" pitchFamily="66" charset="77"/>
              </a:rPr>
              <a:t>, there is a business transaction, in this example: if picking or shipping fails, we need to refund the customer. The transaction requires that we roll back steps that have already been completed i.e. we reverse the flow.</a:t>
            </a:r>
            <a:endParaRPr lang="en-GB" sz="140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43" name="Rounded Rectangle 42">
            <a:extLst>
              <a:ext uri="{FF2B5EF4-FFF2-40B4-BE49-F238E27FC236}">
                <a16:creationId xmlns:a16="http://schemas.microsoft.com/office/drawing/2014/main" id="{17833591-85CF-B828-4E0D-FAF4749EB132}"/>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3C5DBE3E-00C6-3A66-FDBE-CA2791A58D1A}"/>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B4815EFE-8F00-3AE7-1AA3-94C516C61592}"/>
              </a:ext>
            </a:extLst>
          </p:cNvPr>
          <p:cNvSpPr txBox="1"/>
          <p:nvPr/>
        </p:nvSpPr>
        <p:spPr>
          <a:xfrm>
            <a:off x="613671" y="4931379"/>
            <a:ext cx="1244572" cy="276999"/>
          </a:xfrm>
          <a:prstGeom prst="rect">
            <a:avLst/>
          </a:prstGeom>
          <a:noFill/>
        </p:spPr>
        <p:txBody>
          <a:bodyPr wrap="square" rtlCol="0">
            <a:spAutoFit/>
          </a:bodyPr>
          <a:lstStyle/>
          <a:p>
            <a:r>
              <a:rPr lang="en-US" sz="1200" dirty="0"/>
              <a:t>Steps[1..n]</a:t>
            </a:r>
          </a:p>
        </p:txBody>
      </p:sp>
      <p:sp>
        <p:nvSpPr>
          <p:cNvPr id="46" name="TextBox 45">
            <a:extLst>
              <a:ext uri="{FF2B5EF4-FFF2-40B4-BE49-F238E27FC236}">
                <a16:creationId xmlns:a16="http://schemas.microsoft.com/office/drawing/2014/main" id="{FB799D1F-7380-AFEF-DAC4-46EA4C38D9EB}"/>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6DC0B5CC-65D3-A9B5-304F-6736A137DF73}"/>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D989AAB-8F89-9A26-9FD8-BBA5B7055673}"/>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E82A346-09ED-8567-EE82-A28C439778E7}"/>
              </a:ext>
            </a:extLst>
          </p:cNvPr>
          <p:cNvCxnSpPr>
            <a:cxnSpLocks/>
            <a:stCxn id="43" idx="0"/>
            <a:endCxn id="20" idx="2"/>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F946A81-5DD5-9FA5-F595-B92BDE53A9B1}"/>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FC51684-2EFA-6348-DDB2-B8F40E9C8910}"/>
              </a:ext>
            </a:extLst>
          </p:cNvPr>
          <p:cNvCxnSpPr>
            <a:cxnSpLocks/>
            <a:stCxn id="43" idx="0"/>
            <a:endCxn id="23" idx="2"/>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709DAE2-F9C5-14F2-E68B-9B8BE123D205}"/>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21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EA160-33F7-A898-6EB9-BFA1896B43F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28242B-5C75-3166-4EBE-A8C34787130E}"/>
              </a:ext>
            </a:extLst>
          </p:cNvPr>
          <p:cNvSpPr>
            <a:spLocks noGrp="1"/>
          </p:cNvSpPr>
          <p:nvPr>
            <p:ph type="sldNum" sz="quarter" idx="12"/>
          </p:nvPr>
        </p:nvSpPr>
        <p:spPr/>
        <p:txBody>
          <a:bodyPr/>
          <a:lstStyle/>
          <a:p>
            <a:fld id="{867D4A06-35AE-BD4A-84A9-613A26F3D41D}" type="slidenum">
              <a:rPr lang="en-US" smtClean="0"/>
              <a:pPr/>
              <a:t>104</a:t>
            </a:fld>
            <a:endParaRPr lang="en-US"/>
          </a:p>
        </p:txBody>
      </p:sp>
      <p:sp>
        <p:nvSpPr>
          <p:cNvPr id="3" name="Google Shape;104;p25">
            <a:extLst>
              <a:ext uri="{FF2B5EF4-FFF2-40B4-BE49-F238E27FC236}">
                <a16:creationId xmlns:a16="http://schemas.microsoft.com/office/drawing/2014/main" id="{A348FD00-B532-D7E0-DAC5-75AFC44C5344}"/>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(Routing Slip)</a:t>
            </a:r>
          </a:p>
        </p:txBody>
      </p:sp>
      <p:sp>
        <p:nvSpPr>
          <p:cNvPr id="4" name="Rounded Rectangle 3">
            <a:extLst>
              <a:ext uri="{FF2B5EF4-FFF2-40B4-BE49-F238E27FC236}">
                <a16:creationId xmlns:a16="http://schemas.microsoft.com/office/drawing/2014/main" id="{2119DD35-1B61-1E7A-D445-30CAD1690CD7}"/>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83E8868F-B71D-D72E-94B3-BA47545559C0}"/>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76C05EC-D1CC-A537-116B-57A64AB77E5F}"/>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554C7FF5-C8CD-4ED9-24F8-9E3D1288B22C}"/>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58ABE823-BBB9-C0EB-E35A-6E65F3C0AE7F}"/>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29C1EC33-40F6-8565-1AC4-BCC26746B274}"/>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9E554708-373B-AE39-1D93-F808CA18529D}"/>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DF75C315-ECED-39B2-CAB8-CA2D1646FE74}"/>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B6C8E6DE-9FF1-101E-DEE1-1362526B45BE}"/>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23B6CA37-3202-C226-2D91-22AB41934CFA}"/>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163C66A4-1939-9E61-2241-626B5BC569BB}"/>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3B4B304B-3157-179E-8B1D-A4AFA02CDF65}"/>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4FB02B75-B3D7-9F86-939E-A10FDF0163C5}"/>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389E1BB-B3F9-896D-176C-8C84724D6454}"/>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360FBC8-525A-96C2-B467-D39B8DFE7331}"/>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B57C27-6309-13EA-B880-D65FA566BD8A}"/>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0B6F02D8-531F-498D-02BC-BDEF779213CF}"/>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3FCB036A-A012-1D27-6693-2B380798144F}"/>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sp>
        <p:nvSpPr>
          <p:cNvPr id="43" name="Rounded Rectangle 42">
            <a:extLst>
              <a:ext uri="{FF2B5EF4-FFF2-40B4-BE49-F238E27FC236}">
                <a16:creationId xmlns:a16="http://schemas.microsoft.com/office/drawing/2014/main" id="{104ABAE9-1C46-1558-42A0-3C3506E5D821}"/>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01B1A7B-56B6-524A-10CE-F8DF9A531652}"/>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1D6BBA57-0839-447F-1B2B-73D2EAEF56E3}"/>
              </a:ext>
            </a:extLst>
          </p:cNvPr>
          <p:cNvSpPr txBox="1"/>
          <p:nvPr/>
        </p:nvSpPr>
        <p:spPr>
          <a:xfrm>
            <a:off x="613671" y="4931379"/>
            <a:ext cx="1244572" cy="276999"/>
          </a:xfrm>
          <a:prstGeom prst="rect">
            <a:avLst/>
          </a:prstGeom>
          <a:noFill/>
        </p:spPr>
        <p:txBody>
          <a:bodyPr wrap="square" rtlCol="0">
            <a:spAutoFit/>
          </a:bodyPr>
          <a:lstStyle/>
          <a:p>
            <a:r>
              <a:rPr lang="en-US" sz="1200" dirty="0">
                <a:solidFill>
                  <a:srgbClr val="FF0000"/>
                </a:solidFill>
              </a:rPr>
              <a:t>Steps[1..n]</a:t>
            </a:r>
          </a:p>
        </p:txBody>
      </p:sp>
      <p:sp>
        <p:nvSpPr>
          <p:cNvPr id="46" name="TextBox 45">
            <a:extLst>
              <a:ext uri="{FF2B5EF4-FFF2-40B4-BE49-F238E27FC236}">
                <a16:creationId xmlns:a16="http://schemas.microsoft.com/office/drawing/2014/main" id="{43157114-8F97-04AA-A77A-9090E87E8EF9}"/>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6AB75157-FC88-18B9-1E28-E02CF6973312}"/>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A15BE31-AA3A-D0CD-809E-AF10E3B8BCAC}"/>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01759A8-3BB3-F0A2-382A-9AC4B6DC3A10}"/>
              </a:ext>
            </a:extLst>
          </p:cNvPr>
          <p:cNvCxnSpPr>
            <a:cxnSpLocks/>
            <a:stCxn id="43" idx="0"/>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025E131-F65A-4C04-FBF9-3092FC686E30}"/>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8B89F3A-1EB5-5B2E-91CC-E6C78EDC7885}"/>
              </a:ext>
            </a:extLst>
          </p:cNvPr>
          <p:cNvCxnSpPr>
            <a:cxnSpLocks/>
            <a:stCxn id="43" idx="0"/>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E1357C1-6CF6-2106-80A3-01A66C446F1B}"/>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AF1F2F9-2DD7-CA36-089C-8F89DAFB7C6D}"/>
              </a:ext>
            </a:extLst>
          </p:cNvPr>
          <p:cNvSpPr txBox="1"/>
          <p:nvPr/>
        </p:nvSpPr>
        <p:spPr>
          <a:xfrm>
            <a:off x="2517478" y="4864133"/>
            <a:ext cx="5630990" cy="954107"/>
          </a:xfrm>
          <a:prstGeom prst="rect">
            <a:avLst/>
          </a:prstGeom>
          <a:noFill/>
        </p:spPr>
        <p:txBody>
          <a:bodyPr wrap="square" rtlCol="0">
            <a:spAutoFit/>
          </a:bodyPr>
          <a:lstStyle/>
          <a:p>
            <a:r>
              <a:rPr lang="en-GB" sz="1400" b="1" dirty="0">
                <a:latin typeface="Chalkboard" panose="03050602040202020205" pitchFamily="66" charset="77"/>
              </a:rPr>
              <a:t>Saga over Orchestration</a:t>
            </a:r>
            <a:r>
              <a:rPr lang="en-GB" sz="1400" dirty="0">
                <a:latin typeface="Chalkboard" panose="03050602040202020205" pitchFamily="66" charset="77"/>
              </a:rPr>
              <a:t>: with Fault Triggers Message, or Fault Replaces Message, we can propagate errors back up the chain. The error path is coded into the Routing Slip, for every step that could fail, there must be an error step to take next.</a:t>
            </a:r>
          </a:p>
        </p:txBody>
      </p:sp>
      <p:sp>
        <p:nvSpPr>
          <p:cNvPr id="48" name="TextBox 47">
            <a:extLst>
              <a:ext uri="{FF2B5EF4-FFF2-40B4-BE49-F238E27FC236}">
                <a16:creationId xmlns:a16="http://schemas.microsoft.com/office/drawing/2014/main" id="{B6511322-0605-7260-D9DF-94BE59BACE05}"/>
              </a:ext>
            </a:extLst>
          </p:cNvPr>
          <p:cNvSpPr txBox="1"/>
          <p:nvPr/>
        </p:nvSpPr>
        <p:spPr>
          <a:xfrm rot="16200000">
            <a:off x="1877394" y="2007177"/>
            <a:ext cx="1610261" cy="253916"/>
          </a:xfrm>
          <a:prstGeom prst="rect">
            <a:avLst/>
          </a:prstGeom>
          <a:noFill/>
        </p:spPr>
        <p:txBody>
          <a:bodyPr wrap="square" rtlCol="0">
            <a:spAutoFit/>
          </a:bodyPr>
          <a:lstStyle/>
          <a:p>
            <a:r>
              <a:rPr lang="en-GB" sz="1050" dirty="0">
                <a:solidFill>
                  <a:srgbClr val="FF0000"/>
                </a:solidFill>
              </a:rPr>
              <a:t>1.2 payment made()</a:t>
            </a:r>
          </a:p>
        </p:txBody>
      </p:sp>
      <p:cxnSp>
        <p:nvCxnSpPr>
          <p:cNvPr id="49" name="Straight Arrow Connector 48">
            <a:extLst>
              <a:ext uri="{FF2B5EF4-FFF2-40B4-BE49-F238E27FC236}">
                <a16:creationId xmlns:a16="http://schemas.microsoft.com/office/drawing/2014/main" id="{64539BB6-CE9D-07AE-2981-5E124B668CC4}"/>
              </a:ext>
            </a:extLst>
          </p:cNvPr>
          <p:cNvCxnSpPr>
            <a:cxnSpLocks/>
          </p:cNvCxnSpPr>
          <p:nvPr/>
        </p:nvCxnSpPr>
        <p:spPr>
          <a:xfrm>
            <a:off x="2894465" y="1808363"/>
            <a:ext cx="0" cy="10288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75E1543-7627-F681-B74B-DE5D044A0DF6}"/>
              </a:ext>
            </a:extLst>
          </p:cNvPr>
          <p:cNvSpPr txBox="1"/>
          <p:nvPr/>
        </p:nvSpPr>
        <p:spPr>
          <a:xfrm>
            <a:off x="2987303" y="3400979"/>
            <a:ext cx="1130789" cy="253916"/>
          </a:xfrm>
          <a:prstGeom prst="rect">
            <a:avLst/>
          </a:prstGeom>
          <a:noFill/>
        </p:spPr>
        <p:txBody>
          <a:bodyPr wrap="square" rtlCol="0">
            <a:spAutoFit/>
          </a:bodyPr>
          <a:lstStyle/>
          <a:p>
            <a:r>
              <a:rPr lang="en-GB" sz="1050" dirty="0">
                <a:solidFill>
                  <a:srgbClr val="FF0000"/>
                </a:solidFill>
              </a:rPr>
              <a:t>1.3 out of stock()</a:t>
            </a:r>
          </a:p>
        </p:txBody>
      </p:sp>
      <p:cxnSp>
        <p:nvCxnSpPr>
          <p:cNvPr id="52" name="Straight Arrow Connector 51">
            <a:extLst>
              <a:ext uri="{FF2B5EF4-FFF2-40B4-BE49-F238E27FC236}">
                <a16:creationId xmlns:a16="http://schemas.microsoft.com/office/drawing/2014/main" id="{F882926A-90AF-A723-7096-45244C59D170}"/>
              </a:ext>
            </a:extLst>
          </p:cNvPr>
          <p:cNvCxnSpPr>
            <a:cxnSpLocks/>
          </p:cNvCxnSpPr>
          <p:nvPr/>
        </p:nvCxnSpPr>
        <p:spPr>
          <a:xfrm flipH="1">
            <a:off x="3025255" y="3802010"/>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2517D1B9-6D33-F818-7CBE-384484C09AC4}"/>
              </a:ext>
            </a:extLst>
          </p:cNvPr>
          <p:cNvSpPr txBox="1"/>
          <p:nvPr/>
        </p:nvSpPr>
        <p:spPr>
          <a:xfrm>
            <a:off x="5356682" y="3346260"/>
            <a:ext cx="1149316" cy="253916"/>
          </a:xfrm>
          <a:prstGeom prst="rect">
            <a:avLst/>
          </a:prstGeom>
          <a:noFill/>
        </p:spPr>
        <p:txBody>
          <a:bodyPr wrap="square" rtlCol="0">
            <a:spAutoFit/>
          </a:bodyPr>
          <a:lstStyle/>
          <a:p>
            <a:r>
              <a:rPr lang="en-GB" sz="1050" dirty="0">
                <a:solidFill>
                  <a:srgbClr val="FF0000"/>
                </a:solidFill>
              </a:rPr>
              <a:t>1.4 no shipping()</a:t>
            </a:r>
          </a:p>
        </p:txBody>
      </p:sp>
      <p:sp>
        <p:nvSpPr>
          <p:cNvPr id="55" name="TextBox 54">
            <a:extLst>
              <a:ext uri="{FF2B5EF4-FFF2-40B4-BE49-F238E27FC236}">
                <a16:creationId xmlns:a16="http://schemas.microsoft.com/office/drawing/2014/main" id="{52F3688E-7B21-C8DE-5C08-C8EA7669F85F}"/>
              </a:ext>
            </a:extLst>
          </p:cNvPr>
          <p:cNvSpPr txBox="1"/>
          <p:nvPr/>
        </p:nvSpPr>
        <p:spPr>
          <a:xfrm rot="5400000">
            <a:off x="6400898" y="2279832"/>
            <a:ext cx="1642142" cy="253916"/>
          </a:xfrm>
          <a:prstGeom prst="rect">
            <a:avLst/>
          </a:prstGeom>
          <a:noFill/>
        </p:spPr>
        <p:txBody>
          <a:bodyPr wrap="square" rtlCol="0">
            <a:spAutoFit/>
          </a:bodyPr>
          <a:lstStyle/>
          <a:p>
            <a:r>
              <a:rPr lang="en-GB" sz="1050" dirty="0">
                <a:solidFill>
                  <a:srgbClr val="FF0000"/>
                </a:solidFill>
              </a:rPr>
              <a:t>1.7 goods not shipped()</a:t>
            </a:r>
          </a:p>
        </p:txBody>
      </p:sp>
      <p:cxnSp>
        <p:nvCxnSpPr>
          <p:cNvPr id="57" name="Straight Arrow Connector 56">
            <a:extLst>
              <a:ext uri="{FF2B5EF4-FFF2-40B4-BE49-F238E27FC236}">
                <a16:creationId xmlns:a16="http://schemas.microsoft.com/office/drawing/2014/main" id="{DA771898-CC2A-1CBD-0F82-EF33272AF883}"/>
              </a:ext>
            </a:extLst>
          </p:cNvPr>
          <p:cNvCxnSpPr>
            <a:cxnSpLocks/>
          </p:cNvCxnSpPr>
          <p:nvPr/>
        </p:nvCxnSpPr>
        <p:spPr>
          <a:xfrm flipH="1">
            <a:off x="5452840" y="3654895"/>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C61B23C-B325-C25B-7385-152D948C4D6F}"/>
              </a:ext>
            </a:extLst>
          </p:cNvPr>
          <p:cNvCxnSpPr>
            <a:cxnSpLocks/>
          </p:cNvCxnSpPr>
          <p:nvPr/>
        </p:nvCxnSpPr>
        <p:spPr>
          <a:xfrm flipH="1" flipV="1">
            <a:off x="7428376" y="1976187"/>
            <a:ext cx="11984" cy="8959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1026622-5A7D-83D8-4F84-4F0CD62B08E0}"/>
              </a:ext>
            </a:extLst>
          </p:cNvPr>
          <p:cNvSpPr txBox="1"/>
          <p:nvPr/>
        </p:nvSpPr>
        <p:spPr>
          <a:xfrm rot="20312415">
            <a:off x="3952565" y="1912282"/>
            <a:ext cx="1460786" cy="253916"/>
          </a:xfrm>
          <a:prstGeom prst="rect">
            <a:avLst/>
          </a:prstGeom>
          <a:noFill/>
        </p:spPr>
        <p:txBody>
          <a:bodyPr wrap="square" rtlCol="0">
            <a:spAutoFit/>
          </a:bodyPr>
          <a:lstStyle/>
          <a:p>
            <a:r>
              <a:rPr lang="en-GB" sz="1050" dirty="0">
                <a:solidFill>
                  <a:srgbClr val="FF0000"/>
                </a:solidFill>
              </a:rPr>
              <a:t>1.7 goods shipped()</a:t>
            </a:r>
          </a:p>
        </p:txBody>
      </p:sp>
      <p:cxnSp>
        <p:nvCxnSpPr>
          <p:cNvPr id="61" name="Straight Arrow Connector 60">
            <a:extLst>
              <a:ext uri="{FF2B5EF4-FFF2-40B4-BE49-F238E27FC236}">
                <a16:creationId xmlns:a16="http://schemas.microsoft.com/office/drawing/2014/main" id="{09246570-C3B3-EF9F-E396-0352E72997A0}"/>
              </a:ext>
            </a:extLst>
          </p:cNvPr>
          <p:cNvCxnSpPr>
            <a:cxnSpLocks/>
          </p:cNvCxnSpPr>
          <p:nvPr/>
        </p:nvCxnSpPr>
        <p:spPr>
          <a:xfrm flipH="1">
            <a:off x="4075037" y="1769353"/>
            <a:ext cx="773621" cy="3257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783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FE937-D2CE-FCDA-9605-56E8579A0A5F}"/>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847F53CF-D9DE-BD6C-5CD2-D757119CFCE8}"/>
              </a:ext>
            </a:extLst>
          </p:cNvPr>
          <p:cNvSpPr/>
          <p:nvPr/>
        </p:nvSpPr>
        <p:spPr>
          <a:xfrm>
            <a:off x="1723343" y="336552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18449CA7-D356-8F2A-ECAB-FF579863FB95}"/>
              </a:ext>
            </a:extLst>
          </p:cNvPr>
          <p:cNvSpPr>
            <a:spLocks noGrp="1"/>
          </p:cNvSpPr>
          <p:nvPr>
            <p:ph type="sldNum" sz="quarter" idx="12"/>
          </p:nvPr>
        </p:nvSpPr>
        <p:spPr/>
        <p:txBody>
          <a:bodyPr/>
          <a:lstStyle/>
          <a:p>
            <a:fld id="{867D4A06-35AE-BD4A-84A9-613A26F3D41D}" type="slidenum">
              <a:rPr lang="en-US" smtClean="0"/>
              <a:pPr/>
              <a:t>105</a:t>
            </a:fld>
            <a:endParaRPr lang="en-US"/>
          </a:p>
        </p:txBody>
      </p:sp>
      <p:sp>
        <p:nvSpPr>
          <p:cNvPr id="3" name="Google Shape;104;p25">
            <a:extLst>
              <a:ext uri="{FF2B5EF4-FFF2-40B4-BE49-F238E27FC236}">
                <a16:creationId xmlns:a16="http://schemas.microsoft.com/office/drawing/2014/main" id="{87D3A5CC-329D-9007-D972-5594258AE9FE}"/>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(Process Manager)</a:t>
            </a:r>
            <a:endParaRPr dirty="0">
              <a:latin typeface="Chalkboard" panose="03050602040202020205" pitchFamily="66" charset="77"/>
            </a:endParaRPr>
          </a:p>
        </p:txBody>
      </p:sp>
      <p:sp>
        <p:nvSpPr>
          <p:cNvPr id="7" name="TextBox 6">
            <a:extLst>
              <a:ext uri="{FF2B5EF4-FFF2-40B4-BE49-F238E27FC236}">
                <a16:creationId xmlns:a16="http://schemas.microsoft.com/office/drawing/2014/main" id="{34EB2C1D-CF09-5D91-CBDD-9B50A3A59F69}"/>
              </a:ext>
            </a:extLst>
          </p:cNvPr>
          <p:cNvSpPr txBox="1"/>
          <p:nvPr/>
        </p:nvSpPr>
        <p:spPr>
          <a:xfrm>
            <a:off x="1818846" y="3462928"/>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FA2448A1-E43C-6AC7-22A0-A05DB2BDA541}"/>
              </a:ext>
            </a:extLst>
          </p:cNvPr>
          <p:cNvSpPr/>
          <p:nvPr/>
        </p:nvSpPr>
        <p:spPr>
          <a:xfrm>
            <a:off x="3105611" y="3385385"/>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5FB15D47-6C9E-C672-49DA-9928DF7EB03E}"/>
              </a:ext>
            </a:extLst>
          </p:cNvPr>
          <p:cNvSpPr txBox="1"/>
          <p:nvPr/>
        </p:nvSpPr>
        <p:spPr>
          <a:xfrm>
            <a:off x="3163955" y="3449657"/>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8045237A-3AA3-4EFD-E03B-757EA014E748}"/>
              </a:ext>
            </a:extLst>
          </p:cNvPr>
          <p:cNvSpPr/>
          <p:nvPr/>
        </p:nvSpPr>
        <p:spPr>
          <a:xfrm>
            <a:off x="4451507" y="3398656"/>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5C3B023-6660-AB14-08C1-E372D6DA8792}"/>
              </a:ext>
            </a:extLst>
          </p:cNvPr>
          <p:cNvSpPr txBox="1"/>
          <p:nvPr/>
        </p:nvSpPr>
        <p:spPr>
          <a:xfrm>
            <a:off x="4509849" y="3462928"/>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66DB286E-D8D0-F65B-60BD-B13B6CA5AE89}"/>
              </a:ext>
            </a:extLst>
          </p:cNvPr>
          <p:cNvCxnSpPr>
            <a:cxnSpLocks/>
          </p:cNvCxnSpPr>
          <p:nvPr/>
        </p:nvCxnSpPr>
        <p:spPr>
          <a:xfrm>
            <a:off x="4755851"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068F287F-CC21-C8D6-597F-1CBAE4EA9D8A}"/>
              </a:ext>
            </a:extLst>
          </p:cNvPr>
          <p:cNvSpPr/>
          <p:nvPr/>
        </p:nvSpPr>
        <p:spPr>
          <a:xfrm>
            <a:off x="5651123" y="341087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2780A93D-6080-95B6-01DF-6661335165F0}"/>
              </a:ext>
            </a:extLst>
          </p:cNvPr>
          <p:cNvSpPr txBox="1"/>
          <p:nvPr/>
        </p:nvSpPr>
        <p:spPr>
          <a:xfrm>
            <a:off x="5709465" y="3475143"/>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BC21C66E-8814-229D-B8DF-F4EA8C770B0A}"/>
              </a:ext>
            </a:extLst>
          </p:cNvPr>
          <p:cNvSpPr txBox="1"/>
          <p:nvPr/>
        </p:nvSpPr>
        <p:spPr>
          <a:xfrm rot="16200000">
            <a:off x="2275842" y="2123590"/>
            <a:ext cx="1610261" cy="253916"/>
          </a:xfrm>
          <a:prstGeom prst="rect">
            <a:avLst/>
          </a:prstGeom>
          <a:noFill/>
        </p:spPr>
        <p:txBody>
          <a:bodyPr wrap="square" rtlCol="0">
            <a:spAutoFit/>
          </a:bodyPr>
          <a:lstStyle/>
          <a:p>
            <a:r>
              <a:rPr lang="en-GB" sz="1050" dirty="0"/>
              <a:t>1.2 take payment ()</a:t>
            </a:r>
          </a:p>
        </p:txBody>
      </p:sp>
      <p:sp>
        <p:nvSpPr>
          <p:cNvPr id="20" name="TextBox 19">
            <a:extLst>
              <a:ext uri="{FF2B5EF4-FFF2-40B4-BE49-F238E27FC236}">
                <a16:creationId xmlns:a16="http://schemas.microsoft.com/office/drawing/2014/main" id="{210FEAE4-B0A4-740D-3934-76E526B9D880}"/>
              </a:ext>
            </a:extLst>
          </p:cNvPr>
          <p:cNvSpPr txBox="1"/>
          <p:nvPr/>
        </p:nvSpPr>
        <p:spPr>
          <a:xfrm rot="16200000">
            <a:off x="5188510" y="2494722"/>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9B4C5D21-0BC1-9AFB-822C-89199EBB87AA}"/>
              </a:ext>
            </a:extLst>
          </p:cNvPr>
          <p:cNvCxnSpPr>
            <a:cxnSpLocks/>
          </p:cNvCxnSpPr>
          <p:nvPr/>
        </p:nvCxnSpPr>
        <p:spPr>
          <a:xfrm>
            <a:off x="3252469" y="1984095"/>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7C0BF87-F18C-8C73-136B-05CD92A3E828}"/>
              </a:ext>
            </a:extLst>
          </p:cNvPr>
          <p:cNvSpPr txBox="1"/>
          <p:nvPr/>
        </p:nvSpPr>
        <p:spPr>
          <a:xfrm rot="16200000">
            <a:off x="3932797" y="2521484"/>
            <a:ext cx="1130789" cy="253916"/>
          </a:xfrm>
          <a:prstGeom prst="rect">
            <a:avLst/>
          </a:prstGeom>
          <a:noFill/>
        </p:spPr>
        <p:txBody>
          <a:bodyPr wrap="square" rtlCol="0">
            <a:spAutoFit/>
          </a:bodyPr>
          <a:lstStyle/>
          <a:p>
            <a:r>
              <a:rPr lang="en-GB" sz="1050" dirty="0"/>
              <a:t>1.4 fulfil order()</a:t>
            </a:r>
          </a:p>
        </p:txBody>
      </p:sp>
      <p:cxnSp>
        <p:nvCxnSpPr>
          <p:cNvPr id="43" name="Straight Connector 42">
            <a:extLst>
              <a:ext uri="{FF2B5EF4-FFF2-40B4-BE49-F238E27FC236}">
                <a16:creationId xmlns:a16="http://schemas.microsoft.com/office/drawing/2014/main" id="{189D7CAB-48D0-BCFF-2098-F8CC9BF2F172}"/>
              </a:ext>
            </a:extLst>
          </p:cNvPr>
          <p:cNvCxnSpPr>
            <a:cxnSpLocks/>
          </p:cNvCxnSpPr>
          <p:nvPr/>
        </p:nvCxnSpPr>
        <p:spPr>
          <a:xfrm flipH="1" flipV="1">
            <a:off x="3449467" y="18281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5012F5F-F1F9-C348-701B-8572896A282D}"/>
              </a:ext>
            </a:extLst>
          </p:cNvPr>
          <p:cNvSpPr txBox="1"/>
          <p:nvPr/>
        </p:nvSpPr>
        <p:spPr>
          <a:xfrm rot="5400000">
            <a:off x="5987246" y="2645096"/>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B4B8801F-90B1-FAC6-D1D9-02C5FB0D014C}"/>
              </a:ext>
            </a:extLst>
          </p:cNvPr>
          <p:cNvSpPr/>
          <p:nvPr/>
        </p:nvSpPr>
        <p:spPr>
          <a:xfrm>
            <a:off x="1552809" y="1363239"/>
            <a:ext cx="568352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65A4654D-6C19-E729-93F4-AE513F857D01}"/>
              </a:ext>
            </a:extLst>
          </p:cNvPr>
          <p:cNvSpPr txBox="1"/>
          <p:nvPr/>
        </p:nvSpPr>
        <p:spPr>
          <a:xfrm>
            <a:off x="3733681" y="1406401"/>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25A345C4-616E-5603-991D-2819DDAE2199}"/>
              </a:ext>
            </a:extLst>
          </p:cNvPr>
          <p:cNvCxnSpPr>
            <a:cxnSpLocks/>
          </p:cNvCxnSpPr>
          <p:nvPr/>
        </p:nvCxnSpPr>
        <p:spPr>
          <a:xfrm>
            <a:off x="4634202" y="2309999"/>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A58BADA-8F4E-6C37-CE1D-BB1466C6C653}"/>
              </a:ext>
            </a:extLst>
          </p:cNvPr>
          <p:cNvCxnSpPr>
            <a:cxnSpLocks/>
          </p:cNvCxnSpPr>
          <p:nvPr/>
        </p:nvCxnSpPr>
        <p:spPr>
          <a:xfrm>
            <a:off x="5894728" y="2295208"/>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D3F0F0E-7F7E-03A6-2E33-E56D15E4BA0A}"/>
              </a:ext>
            </a:extLst>
          </p:cNvPr>
          <p:cNvCxnSpPr>
            <a:cxnSpLocks/>
          </p:cNvCxnSpPr>
          <p:nvPr/>
        </p:nvCxnSpPr>
        <p:spPr>
          <a:xfrm flipV="1">
            <a:off x="6480750" y="2320849"/>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A853F2A-1B83-A4E2-8A1E-535670B10B16}"/>
              </a:ext>
            </a:extLst>
          </p:cNvPr>
          <p:cNvCxnSpPr>
            <a:cxnSpLocks/>
          </p:cNvCxnSpPr>
          <p:nvPr/>
        </p:nvCxnSpPr>
        <p:spPr>
          <a:xfrm flipV="1">
            <a:off x="1810781" y="2182375"/>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B477B92-6FCC-8865-3579-7F340E52BABD}"/>
              </a:ext>
            </a:extLst>
          </p:cNvPr>
          <p:cNvSpPr txBox="1"/>
          <p:nvPr/>
        </p:nvSpPr>
        <p:spPr>
          <a:xfrm rot="16200000">
            <a:off x="1380416" y="2394378"/>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150BC394-99C2-F4C6-BF83-D692A38728F6}"/>
              </a:ext>
            </a:extLst>
          </p:cNvPr>
          <p:cNvCxnSpPr>
            <a:cxnSpLocks/>
          </p:cNvCxnSpPr>
          <p:nvPr/>
        </p:nvCxnSpPr>
        <p:spPr>
          <a:xfrm flipV="1">
            <a:off x="2288738" y="1815468"/>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63F1F68-3861-7E74-1E3A-B6C0F9267B14}"/>
              </a:ext>
            </a:extLst>
          </p:cNvPr>
          <p:cNvCxnSpPr>
            <a:cxnSpLocks/>
          </p:cNvCxnSpPr>
          <p:nvPr/>
        </p:nvCxnSpPr>
        <p:spPr>
          <a:xfrm flipH="1" flipV="1">
            <a:off x="3804415" y="182554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3A1603B-6189-E7F7-59AE-F1B7634342D1}"/>
              </a:ext>
            </a:extLst>
          </p:cNvPr>
          <p:cNvCxnSpPr>
            <a:cxnSpLocks/>
          </p:cNvCxnSpPr>
          <p:nvPr/>
        </p:nvCxnSpPr>
        <p:spPr>
          <a:xfrm flipV="1">
            <a:off x="3930246" y="205555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2469F82-519A-92AB-2E72-ABDD87DF949E}"/>
              </a:ext>
            </a:extLst>
          </p:cNvPr>
          <p:cNvSpPr txBox="1"/>
          <p:nvPr/>
        </p:nvSpPr>
        <p:spPr>
          <a:xfrm rot="16200000">
            <a:off x="3308442" y="2297580"/>
            <a:ext cx="1610261" cy="253916"/>
          </a:xfrm>
          <a:prstGeom prst="rect">
            <a:avLst/>
          </a:prstGeom>
          <a:noFill/>
        </p:spPr>
        <p:txBody>
          <a:bodyPr wrap="square" rtlCol="0">
            <a:spAutoFit/>
          </a:bodyPr>
          <a:lstStyle/>
          <a:p>
            <a:r>
              <a:rPr lang="en-GB" sz="1050" dirty="0"/>
              <a:t>1.3 payment taken ()</a:t>
            </a:r>
          </a:p>
        </p:txBody>
      </p:sp>
      <p:cxnSp>
        <p:nvCxnSpPr>
          <p:cNvPr id="41" name="Straight Connector 40">
            <a:extLst>
              <a:ext uri="{FF2B5EF4-FFF2-40B4-BE49-F238E27FC236}">
                <a16:creationId xmlns:a16="http://schemas.microsoft.com/office/drawing/2014/main" id="{7825A84C-2DFE-63EC-CC5A-55853EBFCB0D}"/>
              </a:ext>
            </a:extLst>
          </p:cNvPr>
          <p:cNvCxnSpPr>
            <a:cxnSpLocks/>
          </p:cNvCxnSpPr>
          <p:nvPr/>
        </p:nvCxnSpPr>
        <p:spPr>
          <a:xfrm>
            <a:off x="5074228"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399437E-8795-B053-3901-393224D2E4D5}"/>
              </a:ext>
            </a:extLst>
          </p:cNvPr>
          <p:cNvCxnSpPr>
            <a:cxnSpLocks/>
          </p:cNvCxnSpPr>
          <p:nvPr/>
        </p:nvCxnSpPr>
        <p:spPr>
          <a:xfrm flipV="1">
            <a:off x="5179021" y="2034965"/>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BEFCCBE-0F61-4F10-F86D-FC1EDFA0A94A}"/>
              </a:ext>
            </a:extLst>
          </p:cNvPr>
          <p:cNvSpPr txBox="1"/>
          <p:nvPr/>
        </p:nvSpPr>
        <p:spPr>
          <a:xfrm rot="16200000">
            <a:off x="4557217" y="2276987"/>
            <a:ext cx="1610261" cy="253916"/>
          </a:xfrm>
          <a:prstGeom prst="rect">
            <a:avLst/>
          </a:prstGeom>
          <a:noFill/>
        </p:spPr>
        <p:txBody>
          <a:bodyPr wrap="square" rtlCol="0">
            <a:spAutoFit/>
          </a:bodyPr>
          <a:lstStyle/>
          <a:p>
            <a:r>
              <a:rPr lang="en-GB" sz="1050" dirty="0"/>
              <a:t>1.5 goods picked ()</a:t>
            </a:r>
          </a:p>
        </p:txBody>
      </p:sp>
      <p:cxnSp>
        <p:nvCxnSpPr>
          <p:cNvPr id="46" name="Straight Connector 45">
            <a:extLst>
              <a:ext uri="{FF2B5EF4-FFF2-40B4-BE49-F238E27FC236}">
                <a16:creationId xmlns:a16="http://schemas.microsoft.com/office/drawing/2014/main" id="{33C9D184-3326-585C-AB55-F71728798CD8}"/>
              </a:ext>
            </a:extLst>
          </p:cNvPr>
          <p:cNvCxnSpPr>
            <a:cxnSpLocks/>
          </p:cNvCxnSpPr>
          <p:nvPr/>
        </p:nvCxnSpPr>
        <p:spPr>
          <a:xfrm>
            <a:off x="6024603" y="1851992"/>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8CFF054-0C1D-DF4D-DB02-C22757B7CAF5}"/>
              </a:ext>
            </a:extLst>
          </p:cNvPr>
          <p:cNvCxnSpPr>
            <a:cxnSpLocks/>
          </p:cNvCxnSpPr>
          <p:nvPr/>
        </p:nvCxnSpPr>
        <p:spPr>
          <a:xfrm>
            <a:off x="6318063" y="18237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2CAD8A9-E4D1-BC30-20E7-FC95B64996FB}"/>
              </a:ext>
            </a:extLst>
          </p:cNvPr>
          <p:cNvSpPr txBox="1"/>
          <p:nvPr/>
        </p:nvSpPr>
        <p:spPr>
          <a:xfrm>
            <a:off x="833120" y="4319799"/>
            <a:ext cx="7183120" cy="830997"/>
          </a:xfrm>
          <a:prstGeom prst="rect">
            <a:avLst/>
          </a:prstGeom>
          <a:noFill/>
        </p:spPr>
        <p:txBody>
          <a:bodyPr wrap="square" rtlCol="0">
            <a:spAutoFit/>
          </a:bodyPr>
          <a:lstStyle/>
          <a:p>
            <a:r>
              <a:rPr lang="en-GB" sz="1600" b="1" dirty="0">
                <a:latin typeface="Chalkboard" panose="03050602040202020205" pitchFamily="66" charset="77"/>
              </a:rPr>
              <a:t>Process Manager</a:t>
            </a:r>
            <a:r>
              <a:rPr lang="en-GB" sz="1600" dirty="0">
                <a:latin typeface="Chalkboard" panose="03050602040202020205" pitchFamily="66" charset="77"/>
              </a:rPr>
              <a:t>: a component has a dialog with the process manager; knowledge of the workflow belongs to the process manager; each component responds to invocation of its operations</a:t>
            </a:r>
          </a:p>
        </p:txBody>
      </p:sp>
      <p:sp>
        <p:nvSpPr>
          <p:cNvPr id="4" name="TextBox 3">
            <a:extLst>
              <a:ext uri="{FF2B5EF4-FFF2-40B4-BE49-F238E27FC236}">
                <a16:creationId xmlns:a16="http://schemas.microsoft.com/office/drawing/2014/main" id="{DB3E0B98-A799-CE85-BDCE-2918E39BE6F7}"/>
              </a:ext>
            </a:extLst>
          </p:cNvPr>
          <p:cNvSpPr txBox="1"/>
          <p:nvPr/>
        </p:nvSpPr>
        <p:spPr>
          <a:xfrm>
            <a:off x="859947" y="5344334"/>
            <a:ext cx="7183120" cy="830997"/>
          </a:xfrm>
          <a:prstGeom prst="rect">
            <a:avLst/>
          </a:prstGeom>
          <a:noFill/>
        </p:spPr>
        <p:txBody>
          <a:bodyPr wrap="square" rtlCol="0">
            <a:spAutoFit/>
          </a:bodyPr>
          <a:lstStyle/>
          <a:p>
            <a:r>
              <a:rPr lang="en-GB" sz="1600" b="1" dirty="0">
                <a:latin typeface="Chalkboard" panose="03050602040202020205" pitchFamily="66" charset="77"/>
              </a:rPr>
              <a:t>Responsibility and Causality</a:t>
            </a:r>
            <a:r>
              <a:rPr lang="en-GB" sz="1600" dirty="0">
                <a:latin typeface="Chalkboard" panose="03050602040202020205" pitchFamily="66" charset="77"/>
              </a:rPr>
              <a:t>: this is attractive because we have causality – things happen in a known sequence and components clearly have responsibilities for carrying out actions within the flow. </a:t>
            </a:r>
          </a:p>
        </p:txBody>
      </p:sp>
    </p:spTree>
    <p:extLst>
      <p:ext uri="{BB962C8B-B14F-4D97-AF65-F5344CB8AC3E}">
        <p14:creationId xmlns:p14="http://schemas.microsoft.com/office/powerpoint/2010/main" val="315715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5" grpId="0"/>
      <p:bldP spid="62" grpId="0"/>
      <p:bldP spid="27" grpId="0"/>
      <p:bldP spid="39" grpId="0"/>
      <p:bldP spid="44" grpId="0"/>
      <p:bldP spid="54" grpId="0"/>
      <p:bldP spid="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3249B-3E74-A0EC-D0AB-F82EEDC51B5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E4426642-0A4E-5624-1D6B-237D360E36CA}"/>
              </a:ext>
            </a:extLst>
          </p:cNvPr>
          <p:cNvSpPr/>
          <p:nvPr/>
        </p:nvSpPr>
        <p:spPr>
          <a:xfrm>
            <a:off x="1723343" y="336552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16E0C74A-71ED-987E-B082-C8A053839B7A}"/>
              </a:ext>
            </a:extLst>
          </p:cNvPr>
          <p:cNvSpPr>
            <a:spLocks noGrp="1"/>
          </p:cNvSpPr>
          <p:nvPr>
            <p:ph type="sldNum" sz="quarter" idx="12"/>
          </p:nvPr>
        </p:nvSpPr>
        <p:spPr/>
        <p:txBody>
          <a:bodyPr/>
          <a:lstStyle/>
          <a:p>
            <a:fld id="{867D4A06-35AE-BD4A-84A9-613A26F3D41D}" type="slidenum">
              <a:rPr lang="en-US" smtClean="0"/>
              <a:pPr/>
              <a:t>106</a:t>
            </a:fld>
            <a:endParaRPr lang="en-US"/>
          </a:p>
        </p:txBody>
      </p:sp>
      <p:sp>
        <p:nvSpPr>
          <p:cNvPr id="3" name="Google Shape;104;p25">
            <a:extLst>
              <a:ext uri="{FF2B5EF4-FFF2-40B4-BE49-F238E27FC236}">
                <a16:creationId xmlns:a16="http://schemas.microsoft.com/office/drawing/2014/main" id="{6981F388-2846-5CA7-187C-ACF594F00B6E}"/>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(Process Manager)</a:t>
            </a:r>
            <a:endParaRPr dirty="0">
              <a:latin typeface="Chalkboard" panose="03050602040202020205" pitchFamily="66" charset="77"/>
            </a:endParaRPr>
          </a:p>
        </p:txBody>
      </p:sp>
      <p:sp>
        <p:nvSpPr>
          <p:cNvPr id="7" name="TextBox 6">
            <a:extLst>
              <a:ext uri="{FF2B5EF4-FFF2-40B4-BE49-F238E27FC236}">
                <a16:creationId xmlns:a16="http://schemas.microsoft.com/office/drawing/2014/main" id="{8819653C-83F7-A81E-95FD-1C54EEC3AF00}"/>
              </a:ext>
            </a:extLst>
          </p:cNvPr>
          <p:cNvSpPr txBox="1"/>
          <p:nvPr/>
        </p:nvSpPr>
        <p:spPr>
          <a:xfrm>
            <a:off x="1818846" y="3462928"/>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F3D0E655-E844-E53D-8A9F-8F346381EFE6}"/>
              </a:ext>
            </a:extLst>
          </p:cNvPr>
          <p:cNvSpPr/>
          <p:nvPr/>
        </p:nvSpPr>
        <p:spPr>
          <a:xfrm>
            <a:off x="3105611" y="3385385"/>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A05D1A4E-D4C1-1EE8-F1A0-5E4630A8B9D4}"/>
              </a:ext>
            </a:extLst>
          </p:cNvPr>
          <p:cNvSpPr txBox="1"/>
          <p:nvPr/>
        </p:nvSpPr>
        <p:spPr>
          <a:xfrm>
            <a:off x="3163955" y="3449657"/>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05DC2612-19AB-1411-6E1C-1E3C472461B5}"/>
              </a:ext>
            </a:extLst>
          </p:cNvPr>
          <p:cNvSpPr/>
          <p:nvPr/>
        </p:nvSpPr>
        <p:spPr>
          <a:xfrm>
            <a:off x="4451507" y="3398656"/>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D10D665A-022B-2298-C053-3838D03D4836}"/>
              </a:ext>
            </a:extLst>
          </p:cNvPr>
          <p:cNvSpPr txBox="1"/>
          <p:nvPr/>
        </p:nvSpPr>
        <p:spPr>
          <a:xfrm>
            <a:off x="4509849" y="3462928"/>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B881A12A-2FA7-4ED4-8045-D5F06F97507B}"/>
              </a:ext>
            </a:extLst>
          </p:cNvPr>
          <p:cNvCxnSpPr>
            <a:cxnSpLocks/>
          </p:cNvCxnSpPr>
          <p:nvPr/>
        </p:nvCxnSpPr>
        <p:spPr>
          <a:xfrm>
            <a:off x="4755851"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4F40448F-D8ED-62B3-BA9D-561EFED04E2F}"/>
              </a:ext>
            </a:extLst>
          </p:cNvPr>
          <p:cNvSpPr/>
          <p:nvPr/>
        </p:nvSpPr>
        <p:spPr>
          <a:xfrm>
            <a:off x="5651123" y="341087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0EE35887-392B-AF34-4A5A-6DEE30CC0D30}"/>
              </a:ext>
            </a:extLst>
          </p:cNvPr>
          <p:cNvSpPr txBox="1"/>
          <p:nvPr/>
        </p:nvSpPr>
        <p:spPr>
          <a:xfrm>
            <a:off x="5709465" y="3475143"/>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23A21F44-1237-2DD5-762E-AFD353554E1B}"/>
              </a:ext>
            </a:extLst>
          </p:cNvPr>
          <p:cNvSpPr txBox="1"/>
          <p:nvPr/>
        </p:nvSpPr>
        <p:spPr>
          <a:xfrm rot="16200000">
            <a:off x="2275842" y="2123590"/>
            <a:ext cx="1610261" cy="253916"/>
          </a:xfrm>
          <a:prstGeom prst="rect">
            <a:avLst/>
          </a:prstGeom>
          <a:noFill/>
        </p:spPr>
        <p:txBody>
          <a:bodyPr wrap="square" rtlCol="0">
            <a:spAutoFit/>
          </a:bodyPr>
          <a:lstStyle/>
          <a:p>
            <a:r>
              <a:rPr lang="en-GB" sz="1050" dirty="0"/>
              <a:t>1.2 take payment ()</a:t>
            </a:r>
          </a:p>
        </p:txBody>
      </p:sp>
      <p:sp>
        <p:nvSpPr>
          <p:cNvPr id="20" name="TextBox 19">
            <a:extLst>
              <a:ext uri="{FF2B5EF4-FFF2-40B4-BE49-F238E27FC236}">
                <a16:creationId xmlns:a16="http://schemas.microsoft.com/office/drawing/2014/main" id="{9B0ACB67-EA7C-6DC3-5502-20A80B8EB9DC}"/>
              </a:ext>
            </a:extLst>
          </p:cNvPr>
          <p:cNvSpPr txBox="1"/>
          <p:nvPr/>
        </p:nvSpPr>
        <p:spPr>
          <a:xfrm rot="16200000">
            <a:off x="5188510" y="2494722"/>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13A4BE9C-F36B-10D1-F3CB-93BDBEFEFDC6}"/>
              </a:ext>
            </a:extLst>
          </p:cNvPr>
          <p:cNvCxnSpPr>
            <a:cxnSpLocks/>
          </p:cNvCxnSpPr>
          <p:nvPr/>
        </p:nvCxnSpPr>
        <p:spPr>
          <a:xfrm>
            <a:off x="3252469" y="1984095"/>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3820707-570A-6A33-1808-C06DD8477A46}"/>
              </a:ext>
            </a:extLst>
          </p:cNvPr>
          <p:cNvSpPr txBox="1"/>
          <p:nvPr/>
        </p:nvSpPr>
        <p:spPr>
          <a:xfrm rot="16200000">
            <a:off x="3932797" y="2521484"/>
            <a:ext cx="1130789" cy="253916"/>
          </a:xfrm>
          <a:prstGeom prst="rect">
            <a:avLst/>
          </a:prstGeom>
          <a:noFill/>
        </p:spPr>
        <p:txBody>
          <a:bodyPr wrap="square" rtlCol="0">
            <a:spAutoFit/>
          </a:bodyPr>
          <a:lstStyle/>
          <a:p>
            <a:r>
              <a:rPr lang="en-GB" sz="1050" dirty="0"/>
              <a:t>1.4 fulfil order()</a:t>
            </a:r>
          </a:p>
        </p:txBody>
      </p:sp>
      <p:cxnSp>
        <p:nvCxnSpPr>
          <p:cNvPr id="43" name="Straight Connector 42">
            <a:extLst>
              <a:ext uri="{FF2B5EF4-FFF2-40B4-BE49-F238E27FC236}">
                <a16:creationId xmlns:a16="http://schemas.microsoft.com/office/drawing/2014/main" id="{62FC5CF9-81BE-5FBF-F1AD-1F3B586658B3}"/>
              </a:ext>
            </a:extLst>
          </p:cNvPr>
          <p:cNvCxnSpPr>
            <a:cxnSpLocks/>
          </p:cNvCxnSpPr>
          <p:nvPr/>
        </p:nvCxnSpPr>
        <p:spPr>
          <a:xfrm flipH="1" flipV="1">
            <a:off x="3449467" y="18281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20CFF23-80D0-B885-B95F-F1E54670AB71}"/>
              </a:ext>
            </a:extLst>
          </p:cNvPr>
          <p:cNvSpPr txBox="1"/>
          <p:nvPr/>
        </p:nvSpPr>
        <p:spPr>
          <a:xfrm rot="5400000">
            <a:off x="5987246" y="2645096"/>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39EFBE4D-5D85-4272-80D4-56BD51C81F84}"/>
              </a:ext>
            </a:extLst>
          </p:cNvPr>
          <p:cNvSpPr/>
          <p:nvPr/>
        </p:nvSpPr>
        <p:spPr>
          <a:xfrm>
            <a:off x="1552809" y="1363239"/>
            <a:ext cx="568352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10E6E667-82AC-3156-5F5B-EF1C9A7F118E}"/>
              </a:ext>
            </a:extLst>
          </p:cNvPr>
          <p:cNvSpPr txBox="1"/>
          <p:nvPr/>
        </p:nvSpPr>
        <p:spPr>
          <a:xfrm>
            <a:off x="3733681" y="1406401"/>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709E5BF6-275D-01DF-4E6C-3DD763D9A0AF}"/>
              </a:ext>
            </a:extLst>
          </p:cNvPr>
          <p:cNvCxnSpPr>
            <a:cxnSpLocks/>
          </p:cNvCxnSpPr>
          <p:nvPr/>
        </p:nvCxnSpPr>
        <p:spPr>
          <a:xfrm>
            <a:off x="4634202" y="2309999"/>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C14D8E5-143D-7D8E-189C-800C6A52F7D6}"/>
              </a:ext>
            </a:extLst>
          </p:cNvPr>
          <p:cNvCxnSpPr>
            <a:cxnSpLocks/>
          </p:cNvCxnSpPr>
          <p:nvPr/>
        </p:nvCxnSpPr>
        <p:spPr>
          <a:xfrm>
            <a:off x="5894728" y="2295208"/>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4214B3F-5281-ED46-7A14-684035BBBF63}"/>
              </a:ext>
            </a:extLst>
          </p:cNvPr>
          <p:cNvCxnSpPr>
            <a:cxnSpLocks/>
          </p:cNvCxnSpPr>
          <p:nvPr/>
        </p:nvCxnSpPr>
        <p:spPr>
          <a:xfrm flipV="1">
            <a:off x="6480750" y="2320849"/>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A477F3-16D9-8A77-E420-7045AD5DD884}"/>
              </a:ext>
            </a:extLst>
          </p:cNvPr>
          <p:cNvCxnSpPr>
            <a:cxnSpLocks/>
          </p:cNvCxnSpPr>
          <p:nvPr/>
        </p:nvCxnSpPr>
        <p:spPr>
          <a:xfrm flipV="1">
            <a:off x="1810781" y="2182375"/>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48D651-8C4E-AE52-C260-A37B9CF9EE71}"/>
              </a:ext>
            </a:extLst>
          </p:cNvPr>
          <p:cNvSpPr txBox="1"/>
          <p:nvPr/>
        </p:nvSpPr>
        <p:spPr>
          <a:xfrm rot="16200000">
            <a:off x="1380416" y="2394378"/>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EAB5D150-49C6-F5E5-45EC-D3B842E5CBF8}"/>
              </a:ext>
            </a:extLst>
          </p:cNvPr>
          <p:cNvCxnSpPr>
            <a:cxnSpLocks/>
          </p:cNvCxnSpPr>
          <p:nvPr/>
        </p:nvCxnSpPr>
        <p:spPr>
          <a:xfrm flipV="1">
            <a:off x="2288738" y="1815468"/>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23FE1BC-515F-A626-4FE7-BA0D022D8A04}"/>
              </a:ext>
            </a:extLst>
          </p:cNvPr>
          <p:cNvCxnSpPr>
            <a:cxnSpLocks/>
          </p:cNvCxnSpPr>
          <p:nvPr/>
        </p:nvCxnSpPr>
        <p:spPr>
          <a:xfrm flipH="1" flipV="1">
            <a:off x="3804415" y="182554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575103-4047-B6AE-0754-0EF62545FAF1}"/>
              </a:ext>
            </a:extLst>
          </p:cNvPr>
          <p:cNvCxnSpPr>
            <a:cxnSpLocks/>
          </p:cNvCxnSpPr>
          <p:nvPr/>
        </p:nvCxnSpPr>
        <p:spPr>
          <a:xfrm flipV="1">
            <a:off x="3930246" y="205555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6352035-9CC9-C6B6-CBF8-70C5F34B126D}"/>
              </a:ext>
            </a:extLst>
          </p:cNvPr>
          <p:cNvSpPr txBox="1"/>
          <p:nvPr/>
        </p:nvSpPr>
        <p:spPr>
          <a:xfrm rot="16200000">
            <a:off x="3308442" y="2297580"/>
            <a:ext cx="1610261" cy="253916"/>
          </a:xfrm>
          <a:prstGeom prst="rect">
            <a:avLst/>
          </a:prstGeom>
          <a:noFill/>
        </p:spPr>
        <p:txBody>
          <a:bodyPr wrap="square" rtlCol="0">
            <a:spAutoFit/>
          </a:bodyPr>
          <a:lstStyle/>
          <a:p>
            <a:r>
              <a:rPr lang="en-GB" sz="1050" dirty="0"/>
              <a:t>1.3 payment taken ()</a:t>
            </a:r>
          </a:p>
        </p:txBody>
      </p:sp>
      <p:cxnSp>
        <p:nvCxnSpPr>
          <p:cNvPr id="41" name="Straight Connector 40">
            <a:extLst>
              <a:ext uri="{FF2B5EF4-FFF2-40B4-BE49-F238E27FC236}">
                <a16:creationId xmlns:a16="http://schemas.microsoft.com/office/drawing/2014/main" id="{54CA3DD3-5200-2B2A-798B-D5610D479DA3}"/>
              </a:ext>
            </a:extLst>
          </p:cNvPr>
          <p:cNvCxnSpPr>
            <a:cxnSpLocks/>
          </p:cNvCxnSpPr>
          <p:nvPr/>
        </p:nvCxnSpPr>
        <p:spPr>
          <a:xfrm>
            <a:off x="5074228"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9F6D3C2-EE3C-AA2F-F879-D661C65D7D9C}"/>
              </a:ext>
            </a:extLst>
          </p:cNvPr>
          <p:cNvCxnSpPr>
            <a:cxnSpLocks/>
          </p:cNvCxnSpPr>
          <p:nvPr/>
        </p:nvCxnSpPr>
        <p:spPr>
          <a:xfrm flipV="1">
            <a:off x="5179021" y="2034965"/>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F68428E-0293-992D-D2EC-421DCFDCF859}"/>
              </a:ext>
            </a:extLst>
          </p:cNvPr>
          <p:cNvSpPr txBox="1"/>
          <p:nvPr/>
        </p:nvSpPr>
        <p:spPr>
          <a:xfrm rot="16200000">
            <a:off x="4557217" y="2276987"/>
            <a:ext cx="1610261" cy="253916"/>
          </a:xfrm>
          <a:prstGeom prst="rect">
            <a:avLst/>
          </a:prstGeom>
          <a:noFill/>
        </p:spPr>
        <p:txBody>
          <a:bodyPr wrap="square" rtlCol="0">
            <a:spAutoFit/>
          </a:bodyPr>
          <a:lstStyle/>
          <a:p>
            <a:r>
              <a:rPr lang="en-GB" sz="1050" dirty="0"/>
              <a:t>1.5 goods picked ()</a:t>
            </a:r>
          </a:p>
        </p:txBody>
      </p:sp>
      <p:cxnSp>
        <p:nvCxnSpPr>
          <p:cNvPr id="46" name="Straight Connector 45">
            <a:extLst>
              <a:ext uri="{FF2B5EF4-FFF2-40B4-BE49-F238E27FC236}">
                <a16:creationId xmlns:a16="http://schemas.microsoft.com/office/drawing/2014/main" id="{B943AE2F-00C9-571D-108A-3F95550A2AA3}"/>
              </a:ext>
            </a:extLst>
          </p:cNvPr>
          <p:cNvCxnSpPr>
            <a:cxnSpLocks/>
          </p:cNvCxnSpPr>
          <p:nvPr/>
        </p:nvCxnSpPr>
        <p:spPr>
          <a:xfrm>
            <a:off x="6024603" y="1851992"/>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95721AA-54EF-A89A-BA92-EA4B2B3F1E3C}"/>
              </a:ext>
            </a:extLst>
          </p:cNvPr>
          <p:cNvCxnSpPr>
            <a:cxnSpLocks/>
          </p:cNvCxnSpPr>
          <p:nvPr/>
        </p:nvCxnSpPr>
        <p:spPr>
          <a:xfrm>
            <a:off x="6318063" y="18237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F3684D5-A549-E517-FD4A-FF13CC0A373A}"/>
              </a:ext>
            </a:extLst>
          </p:cNvPr>
          <p:cNvSpPr txBox="1"/>
          <p:nvPr/>
        </p:nvSpPr>
        <p:spPr>
          <a:xfrm>
            <a:off x="980440" y="4577862"/>
            <a:ext cx="7183120" cy="1569660"/>
          </a:xfrm>
          <a:prstGeom prst="rect">
            <a:avLst/>
          </a:prstGeom>
          <a:noFill/>
        </p:spPr>
        <p:txBody>
          <a:bodyPr wrap="square" rtlCol="0">
            <a:spAutoFit/>
          </a:bodyPr>
          <a:lstStyle/>
          <a:p>
            <a:r>
              <a:rPr lang="en-GB" sz="1600" b="1" dirty="0">
                <a:latin typeface="Chalkboard" panose="03050602040202020205" pitchFamily="66" charset="77"/>
              </a:rPr>
              <a:t>Coupling vs. Control</a:t>
            </a:r>
            <a:r>
              <a:rPr lang="en-GB" sz="1600" dirty="0">
                <a:latin typeface="Chalkboard" panose="03050602040202020205" pitchFamily="66" charset="77"/>
              </a:rPr>
              <a:t>: behavioural coupling is to the process manager, but changing the workflow requires jus altering it in the process manager; central control provides understanding of flow. </a:t>
            </a:r>
          </a:p>
          <a:p>
            <a:endParaRPr lang="en-GB" sz="1600" dirty="0">
              <a:latin typeface="Chalkboard" panose="03050602040202020205" pitchFamily="66" charset="77"/>
            </a:endParaRPr>
          </a:p>
          <a:p>
            <a:r>
              <a:rPr lang="en-GB" sz="1600" dirty="0">
                <a:latin typeface="Chalkboard" panose="03050602040202020205" pitchFamily="66" charset="77"/>
              </a:rPr>
              <a:t>But understanding a component’s roll in the flow, requires consulting the process manager, it is not local to the component.</a:t>
            </a:r>
          </a:p>
        </p:txBody>
      </p:sp>
    </p:spTree>
    <p:extLst>
      <p:ext uri="{BB962C8B-B14F-4D97-AF65-F5344CB8AC3E}">
        <p14:creationId xmlns:p14="http://schemas.microsoft.com/office/powerpoint/2010/main" val="345787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D856E-676A-DC55-BF2D-A8C2EEB4D9AC}"/>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C8B195ED-4F7E-75F5-7F7B-8F93136704AF}"/>
              </a:ext>
            </a:extLst>
          </p:cNvPr>
          <p:cNvSpPr/>
          <p:nvPr/>
        </p:nvSpPr>
        <p:spPr>
          <a:xfrm>
            <a:off x="1723343" y="336552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5F8440F5-8A9F-56E0-C741-44457AF963FE}"/>
              </a:ext>
            </a:extLst>
          </p:cNvPr>
          <p:cNvSpPr>
            <a:spLocks noGrp="1"/>
          </p:cNvSpPr>
          <p:nvPr>
            <p:ph type="sldNum" sz="quarter" idx="12"/>
          </p:nvPr>
        </p:nvSpPr>
        <p:spPr/>
        <p:txBody>
          <a:bodyPr/>
          <a:lstStyle/>
          <a:p>
            <a:fld id="{867D4A06-35AE-BD4A-84A9-613A26F3D41D}" type="slidenum">
              <a:rPr lang="en-US" smtClean="0"/>
              <a:pPr/>
              <a:t>107</a:t>
            </a:fld>
            <a:endParaRPr lang="en-US"/>
          </a:p>
        </p:txBody>
      </p:sp>
      <p:sp>
        <p:nvSpPr>
          <p:cNvPr id="3" name="Google Shape;104;p25">
            <a:extLst>
              <a:ext uri="{FF2B5EF4-FFF2-40B4-BE49-F238E27FC236}">
                <a16:creationId xmlns:a16="http://schemas.microsoft.com/office/drawing/2014/main" id="{501199ED-FC01-8E4A-73B6-190EBB6AC964}"/>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(Process Manager)</a:t>
            </a:r>
            <a:endParaRPr dirty="0">
              <a:latin typeface="Chalkboard" panose="03050602040202020205" pitchFamily="66" charset="77"/>
            </a:endParaRPr>
          </a:p>
        </p:txBody>
      </p:sp>
      <p:sp>
        <p:nvSpPr>
          <p:cNvPr id="7" name="TextBox 6">
            <a:extLst>
              <a:ext uri="{FF2B5EF4-FFF2-40B4-BE49-F238E27FC236}">
                <a16:creationId xmlns:a16="http://schemas.microsoft.com/office/drawing/2014/main" id="{CD400627-5AC4-B0E4-705D-504F9461447B}"/>
              </a:ext>
            </a:extLst>
          </p:cNvPr>
          <p:cNvSpPr txBox="1"/>
          <p:nvPr/>
        </p:nvSpPr>
        <p:spPr>
          <a:xfrm>
            <a:off x="1818846" y="3462928"/>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0C856761-5811-2595-3B8E-5832FCAD24AF}"/>
              </a:ext>
            </a:extLst>
          </p:cNvPr>
          <p:cNvSpPr/>
          <p:nvPr/>
        </p:nvSpPr>
        <p:spPr>
          <a:xfrm>
            <a:off x="3105611" y="3385385"/>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7CEBD31-B0A9-96B8-B726-B1701F57B73C}"/>
              </a:ext>
            </a:extLst>
          </p:cNvPr>
          <p:cNvSpPr txBox="1"/>
          <p:nvPr/>
        </p:nvSpPr>
        <p:spPr>
          <a:xfrm>
            <a:off x="3163955" y="3449657"/>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5B183CDA-6C24-59AF-9C2A-7FCA8C8773CD}"/>
              </a:ext>
            </a:extLst>
          </p:cNvPr>
          <p:cNvSpPr/>
          <p:nvPr/>
        </p:nvSpPr>
        <p:spPr>
          <a:xfrm>
            <a:off x="4451507" y="3398656"/>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C90ABBFC-772A-CFB3-A297-EF7217814103}"/>
              </a:ext>
            </a:extLst>
          </p:cNvPr>
          <p:cNvSpPr txBox="1"/>
          <p:nvPr/>
        </p:nvSpPr>
        <p:spPr>
          <a:xfrm>
            <a:off x="4509849" y="3462928"/>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470A1591-A34B-E258-3B2E-1A7CF2B1CE3A}"/>
              </a:ext>
            </a:extLst>
          </p:cNvPr>
          <p:cNvCxnSpPr>
            <a:cxnSpLocks/>
          </p:cNvCxnSpPr>
          <p:nvPr/>
        </p:nvCxnSpPr>
        <p:spPr>
          <a:xfrm>
            <a:off x="4755851"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BB03F7AE-151F-D2E1-DAD6-73C7A0E099F2}"/>
              </a:ext>
            </a:extLst>
          </p:cNvPr>
          <p:cNvSpPr/>
          <p:nvPr/>
        </p:nvSpPr>
        <p:spPr>
          <a:xfrm>
            <a:off x="5651123" y="341087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EDE5BD07-10FA-17A9-2006-F3FBF132E0BE}"/>
              </a:ext>
            </a:extLst>
          </p:cNvPr>
          <p:cNvSpPr txBox="1"/>
          <p:nvPr/>
        </p:nvSpPr>
        <p:spPr>
          <a:xfrm>
            <a:off x="5709465" y="3475143"/>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06327034-2001-D81E-91F6-3AB2D0DA7EB5}"/>
              </a:ext>
            </a:extLst>
          </p:cNvPr>
          <p:cNvSpPr txBox="1"/>
          <p:nvPr/>
        </p:nvSpPr>
        <p:spPr>
          <a:xfrm rot="16200000">
            <a:off x="2275842" y="2123590"/>
            <a:ext cx="1610261" cy="253916"/>
          </a:xfrm>
          <a:prstGeom prst="rect">
            <a:avLst/>
          </a:prstGeom>
          <a:noFill/>
        </p:spPr>
        <p:txBody>
          <a:bodyPr wrap="square" rtlCol="0">
            <a:spAutoFit/>
          </a:bodyPr>
          <a:lstStyle/>
          <a:p>
            <a:r>
              <a:rPr lang="en-GB" sz="1050" dirty="0"/>
              <a:t>1.2 take payment ()</a:t>
            </a:r>
          </a:p>
        </p:txBody>
      </p:sp>
      <p:sp>
        <p:nvSpPr>
          <p:cNvPr id="20" name="TextBox 19">
            <a:extLst>
              <a:ext uri="{FF2B5EF4-FFF2-40B4-BE49-F238E27FC236}">
                <a16:creationId xmlns:a16="http://schemas.microsoft.com/office/drawing/2014/main" id="{57F91598-142A-2745-6021-56BEBCBBA0B6}"/>
              </a:ext>
            </a:extLst>
          </p:cNvPr>
          <p:cNvSpPr txBox="1"/>
          <p:nvPr/>
        </p:nvSpPr>
        <p:spPr>
          <a:xfrm rot="16200000">
            <a:off x="5188510" y="2494722"/>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F8792DFA-84EA-A80F-E037-28BA5F926AA7}"/>
              </a:ext>
            </a:extLst>
          </p:cNvPr>
          <p:cNvCxnSpPr>
            <a:cxnSpLocks/>
          </p:cNvCxnSpPr>
          <p:nvPr/>
        </p:nvCxnSpPr>
        <p:spPr>
          <a:xfrm>
            <a:off x="3252469" y="1984095"/>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2E29D41-ED94-E5AC-970A-E333EAB25EBD}"/>
              </a:ext>
            </a:extLst>
          </p:cNvPr>
          <p:cNvSpPr txBox="1"/>
          <p:nvPr/>
        </p:nvSpPr>
        <p:spPr>
          <a:xfrm rot="16200000">
            <a:off x="3932797" y="2521484"/>
            <a:ext cx="1130789" cy="253916"/>
          </a:xfrm>
          <a:prstGeom prst="rect">
            <a:avLst/>
          </a:prstGeom>
          <a:noFill/>
        </p:spPr>
        <p:txBody>
          <a:bodyPr wrap="square" rtlCol="0">
            <a:spAutoFit/>
          </a:bodyPr>
          <a:lstStyle/>
          <a:p>
            <a:r>
              <a:rPr lang="en-GB" sz="1050" dirty="0"/>
              <a:t>1.4 fulfil order()</a:t>
            </a:r>
          </a:p>
        </p:txBody>
      </p:sp>
      <p:cxnSp>
        <p:nvCxnSpPr>
          <p:cNvPr id="43" name="Straight Connector 42">
            <a:extLst>
              <a:ext uri="{FF2B5EF4-FFF2-40B4-BE49-F238E27FC236}">
                <a16:creationId xmlns:a16="http://schemas.microsoft.com/office/drawing/2014/main" id="{9627B069-9381-0371-CEC0-097D167B2FBD}"/>
              </a:ext>
            </a:extLst>
          </p:cNvPr>
          <p:cNvCxnSpPr>
            <a:cxnSpLocks/>
          </p:cNvCxnSpPr>
          <p:nvPr/>
        </p:nvCxnSpPr>
        <p:spPr>
          <a:xfrm flipH="1" flipV="1">
            <a:off x="3449467" y="18281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FBB62BA-B30E-8930-1240-C9A2E3EE451E}"/>
              </a:ext>
            </a:extLst>
          </p:cNvPr>
          <p:cNvSpPr txBox="1"/>
          <p:nvPr/>
        </p:nvSpPr>
        <p:spPr>
          <a:xfrm rot="5400000">
            <a:off x="5987246" y="2645096"/>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356EC15B-F38A-4B96-EC5A-587ED278188A}"/>
              </a:ext>
            </a:extLst>
          </p:cNvPr>
          <p:cNvSpPr/>
          <p:nvPr/>
        </p:nvSpPr>
        <p:spPr>
          <a:xfrm>
            <a:off x="1552809" y="1363239"/>
            <a:ext cx="568352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CCD5AF59-C469-F3A6-0062-A1C08F87F34B}"/>
              </a:ext>
            </a:extLst>
          </p:cNvPr>
          <p:cNvSpPr txBox="1"/>
          <p:nvPr/>
        </p:nvSpPr>
        <p:spPr>
          <a:xfrm>
            <a:off x="3733681" y="1406401"/>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B05338B9-7766-2148-3EB6-0D8C1E7CCE51}"/>
              </a:ext>
            </a:extLst>
          </p:cNvPr>
          <p:cNvCxnSpPr>
            <a:cxnSpLocks/>
          </p:cNvCxnSpPr>
          <p:nvPr/>
        </p:nvCxnSpPr>
        <p:spPr>
          <a:xfrm>
            <a:off x="4634202" y="2309999"/>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1C464929-C4D8-3774-0883-2C5C3551B790}"/>
              </a:ext>
            </a:extLst>
          </p:cNvPr>
          <p:cNvCxnSpPr>
            <a:cxnSpLocks/>
          </p:cNvCxnSpPr>
          <p:nvPr/>
        </p:nvCxnSpPr>
        <p:spPr>
          <a:xfrm>
            <a:off x="5894728" y="2295208"/>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10CA216-259F-821F-355E-4DBCD699739C}"/>
              </a:ext>
            </a:extLst>
          </p:cNvPr>
          <p:cNvCxnSpPr>
            <a:cxnSpLocks/>
          </p:cNvCxnSpPr>
          <p:nvPr/>
        </p:nvCxnSpPr>
        <p:spPr>
          <a:xfrm flipV="1">
            <a:off x="6480750" y="2320849"/>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B7FEB57-B495-615A-4C5D-5711FA3BB8C6}"/>
              </a:ext>
            </a:extLst>
          </p:cNvPr>
          <p:cNvCxnSpPr>
            <a:cxnSpLocks/>
          </p:cNvCxnSpPr>
          <p:nvPr/>
        </p:nvCxnSpPr>
        <p:spPr>
          <a:xfrm flipV="1">
            <a:off x="1810781" y="2182375"/>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C2B2B5E-5CD7-F902-D6F4-083B403D7E22}"/>
              </a:ext>
            </a:extLst>
          </p:cNvPr>
          <p:cNvSpPr txBox="1"/>
          <p:nvPr/>
        </p:nvSpPr>
        <p:spPr>
          <a:xfrm rot="16200000">
            <a:off x="1380416" y="2394378"/>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D5B23C97-06A4-8CE4-45FF-4EBBC19E7E56}"/>
              </a:ext>
            </a:extLst>
          </p:cNvPr>
          <p:cNvCxnSpPr>
            <a:cxnSpLocks/>
          </p:cNvCxnSpPr>
          <p:nvPr/>
        </p:nvCxnSpPr>
        <p:spPr>
          <a:xfrm flipV="1">
            <a:off x="2288738" y="1815468"/>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195AA10-37A2-27BD-01C0-D1D025E6E911}"/>
              </a:ext>
            </a:extLst>
          </p:cNvPr>
          <p:cNvCxnSpPr>
            <a:cxnSpLocks/>
          </p:cNvCxnSpPr>
          <p:nvPr/>
        </p:nvCxnSpPr>
        <p:spPr>
          <a:xfrm flipH="1" flipV="1">
            <a:off x="3804415" y="182554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FCFD808-4A8A-2854-ACCA-991E5F33EA95}"/>
              </a:ext>
            </a:extLst>
          </p:cNvPr>
          <p:cNvCxnSpPr>
            <a:cxnSpLocks/>
          </p:cNvCxnSpPr>
          <p:nvPr/>
        </p:nvCxnSpPr>
        <p:spPr>
          <a:xfrm flipV="1">
            <a:off x="3930246" y="205555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CB83335-4518-9984-CB54-31E7DBDDDB9D}"/>
              </a:ext>
            </a:extLst>
          </p:cNvPr>
          <p:cNvSpPr txBox="1"/>
          <p:nvPr/>
        </p:nvSpPr>
        <p:spPr>
          <a:xfrm rot="16200000">
            <a:off x="3308442" y="2297580"/>
            <a:ext cx="1610261" cy="253916"/>
          </a:xfrm>
          <a:prstGeom prst="rect">
            <a:avLst/>
          </a:prstGeom>
          <a:noFill/>
        </p:spPr>
        <p:txBody>
          <a:bodyPr wrap="square" rtlCol="0">
            <a:spAutoFit/>
          </a:bodyPr>
          <a:lstStyle/>
          <a:p>
            <a:r>
              <a:rPr lang="en-GB" sz="1050" dirty="0"/>
              <a:t>1.3 payment taken ()</a:t>
            </a:r>
          </a:p>
        </p:txBody>
      </p:sp>
      <p:cxnSp>
        <p:nvCxnSpPr>
          <p:cNvPr id="41" name="Straight Connector 40">
            <a:extLst>
              <a:ext uri="{FF2B5EF4-FFF2-40B4-BE49-F238E27FC236}">
                <a16:creationId xmlns:a16="http://schemas.microsoft.com/office/drawing/2014/main" id="{8353BE40-671A-2700-8EB7-5CB024C1D500}"/>
              </a:ext>
            </a:extLst>
          </p:cNvPr>
          <p:cNvCxnSpPr>
            <a:cxnSpLocks/>
          </p:cNvCxnSpPr>
          <p:nvPr/>
        </p:nvCxnSpPr>
        <p:spPr>
          <a:xfrm>
            <a:off x="5074228"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353CAC7-7466-4144-C45C-AAA40F9BB59B}"/>
              </a:ext>
            </a:extLst>
          </p:cNvPr>
          <p:cNvCxnSpPr>
            <a:cxnSpLocks/>
          </p:cNvCxnSpPr>
          <p:nvPr/>
        </p:nvCxnSpPr>
        <p:spPr>
          <a:xfrm flipV="1">
            <a:off x="5179021" y="2034965"/>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1817E45-AB3D-C5FD-5891-D2701CC7AE58}"/>
              </a:ext>
            </a:extLst>
          </p:cNvPr>
          <p:cNvSpPr txBox="1"/>
          <p:nvPr/>
        </p:nvSpPr>
        <p:spPr>
          <a:xfrm rot="16200000">
            <a:off x="4557217" y="2276987"/>
            <a:ext cx="1610261" cy="253916"/>
          </a:xfrm>
          <a:prstGeom prst="rect">
            <a:avLst/>
          </a:prstGeom>
          <a:noFill/>
        </p:spPr>
        <p:txBody>
          <a:bodyPr wrap="square" rtlCol="0">
            <a:spAutoFit/>
          </a:bodyPr>
          <a:lstStyle/>
          <a:p>
            <a:r>
              <a:rPr lang="en-GB" sz="1050" dirty="0"/>
              <a:t>1.5 goods picked ()</a:t>
            </a:r>
          </a:p>
        </p:txBody>
      </p:sp>
      <p:cxnSp>
        <p:nvCxnSpPr>
          <p:cNvPr id="46" name="Straight Connector 45">
            <a:extLst>
              <a:ext uri="{FF2B5EF4-FFF2-40B4-BE49-F238E27FC236}">
                <a16:creationId xmlns:a16="http://schemas.microsoft.com/office/drawing/2014/main" id="{37249ED0-6047-B49B-10C1-9BE974810E55}"/>
              </a:ext>
            </a:extLst>
          </p:cNvPr>
          <p:cNvCxnSpPr>
            <a:cxnSpLocks/>
          </p:cNvCxnSpPr>
          <p:nvPr/>
        </p:nvCxnSpPr>
        <p:spPr>
          <a:xfrm>
            <a:off x="6024603" y="1851992"/>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E5A407C-1D02-8C88-2D42-41EE32EE8BAC}"/>
              </a:ext>
            </a:extLst>
          </p:cNvPr>
          <p:cNvCxnSpPr>
            <a:cxnSpLocks/>
          </p:cNvCxnSpPr>
          <p:nvPr/>
        </p:nvCxnSpPr>
        <p:spPr>
          <a:xfrm>
            <a:off x="6318063" y="18237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0E8C7BB-8478-9975-0C89-EC3B06038169}"/>
              </a:ext>
            </a:extLst>
          </p:cNvPr>
          <p:cNvSpPr txBox="1"/>
          <p:nvPr/>
        </p:nvSpPr>
        <p:spPr>
          <a:xfrm>
            <a:off x="980440" y="4577862"/>
            <a:ext cx="7183120" cy="2062103"/>
          </a:xfrm>
          <a:prstGeom prst="rect">
            <a:avLst/>
          </a:prstGeom>
          <a:noFill/>
        </p:spPr>
        <p:txBody>
          <a:bodyPr wrap="square" rtlCol="0">
            <a:spAutoFit/>
          </a:bodyPr>
          <a:lstStyle/>
          <a:p>
            <a:r>
              <a:rPr lang="en-GB" sz="1600" b="1" dirty="0">
                <a:latin typeface="Chalkboard" panose="03050602040202020205" pitchFamily="66" charset="77"/>
              </a:rPr>
              <a:t>Saga over Orchestration</a:t>
            </a:r>
            <a:r>
              <a:rPr lang="en-GB" sz="1600" dirty="0">
                <a:latin typeface="Chalkboard" panose="03050602040202020205" pitchFamily="66" charset="77"/>
              </a:rPr>
              <a:t>: there is a business transaction, in this example: if picking or shipping fails, we need to refund the customer; if shipping fails we need to return the goods to the warehouse. The transaction requires that we roll back steps that have already been completed i.e. we reverse the flow.</a:t>
            </a:r>
          </a:p>
          <a:p>
            <a:endParaRPr lang="en-GB" sz="1600" dirty="0">
              <a:latin typeface="Chalkboard" panose="03050602040202020205" pitchFamily="66" charset="77"/>
            </a:endParaRPr>
          </a:p>
          <a:p>
            <a:r>
              <a:rPr lang="en-GB" sz="1600" dirty="0">
                <a:latin typeface="Chalkboard" panose="03050602040202020205" pitchFamily="66" charset="77"/>
              </a:rPr>
              <a:t>We notify the Process Manager, which now runs a workflow to unwind the workflow steps already taken (which it knows).</a:t>
            </a:r>
          </a:p>
        </p:txBody>
      </p:sp>
    </p:spTree>
    <p:extLst>
      <p:ext uri="{BB962C8B-B14F-4D97-AF65-F5344CB8AC3E}">
        <p14:creationId xmlns:p14="http://schemas.microsoft.com/office/powerpoint/2010/main" val="135873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2BC5E-B1CC-27D2-1A8A-630A09C75E71}"/>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42B7A541-0915-5754-7775-47B9243C9D06}"/>
              </a:ext>
            </a:extLst>
          </p:cNvPr>
          <p:cNvSpPr/>
          <p:nvPr/>
        </p:nvSpPr>
        <p:spPr>
          <a:xfrm>
            <a:off x="182463" y="330761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B142682D-3137-ED95-A58D-6AA5F0DF88DD}"/>
              </a:ext>
            </a:extLst>
          </p:cNvPr>
          <p:cNvSpPr>
            <a:spLocks noGrp="1"/>
          </p:cNvSpPr>
          <p:nvPr>
            <p:ph type="sldNum" sz="quarter" idx="12"/>
          </p:nvPr>
        </p:nvSpPr>
        <p:spPr/>
        <p:txBody>
          <a:bodyPr/>
          <a:lstStyle/>
          <a:p>
            <a:fld id="{867D4A06-35AE-BD4A-84A9-613A26F3D41D}" type="slidenum">
              <a:rPr lang="en-US" smtClean="0"/>
              <a:pPr/>
              <a:t>108</a:t>
            </a:fld>
            <a:endParaRPr lang="en-US"/>
          </a:p>
        </p:txBody>
      </p:sp>
      <p:sp>
        <p:nvSpPr>
          <p:cNvPr id="3" name="Google Shape;104;p25">
            <a:extLst>
              <a:ext uri="{FF2B5EF4-FFF2-40B4-BE49-F238E27FC236}">
                <a16:creationId xmlns:a16="http://schemas.microsoft.com/office/drawing/2014/main" id="{E5A00335-1FCA-141B-402E-26FB63C53D26}"/>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(Process Manager)</a:t>
            </a:r>
          </a:p>
        </p:txBody>
      </p:sp>
      <p:sp>
        <p:nvSpPr>
          <p:cNvPr id="7" name="TextBox 6">
            <a:extLst>
              <a:ext uri="{FF2B5EF4-FFF2-40B4-BE49-F238E27FC236}">
                <a16:creationId xmlns:a16="http://schemas.microsoft.com/office/drawing/2014/main" id="{2ECE795B-DF86-C6E0-ADC3-DC79DDCF247C}"/>
              </a:ext>
            </a:extLst>
          </p:cNvPr>
          <p:cNvSpPr txBox="1"/>
          <p:nvPr/>
        </p:nvSpPr>
        <p:spPr>
          <a:xfrm>
            <a:off x="277966" y="3405019"/>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911007B8-DE4A-3632-9218-BC5C89685BF7}"/>
              </a:ext>
            </a:extLst>
          </p:cNvPr>
          <p:cNvSpPr/>
          <p:nvPr/>
        </p:nvSpPr>
        <p:spPr>
          <a:xfrm>
            <a:off x="1611683" y="3346561"/>
            <a:ext cx="2446826"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CEAFEE6E-BC71-85FD-F346-70DE64AFFB84}"/>
              </a:ext>
            </a:extLst>
          </p:cNvPr>
          <p:cNvSpPr txBox="1"/>
          <p:nvPr/>
        </p:nvSpPr>
        <p:spPr>
          <a:xfrm>
            <a:off x="2424656" y="3442645"/>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57D4C27D-9C34-CD41-80D8-933516D0656B}"/>
              </a:ext>
            </a:extLst>
          </p:cNvPr>
          <p:cNvSpPr/>
          <p:nvPr/>
        </p:nvSpPr>
        <p:spPr>
          <a:xfrm>
            <a:off x="4312016" y="3361589"/>
            <a:ext cx="2310938"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F315DD01-8E50-2F73-283D-2BD5B2BBCAA3}"/>
              </a:ext>
            </a:extLst>
          </p:cNvPr>
          <p:cNvSpPr txBox="1"/>
          <p:nvPr/>
        </p:nvSpPr>
        <p:spPr>
          <a:xfrm>
            <a:off x="5050602" y="3426936"/>
            <a:ext cx="95161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604AE524-51C9-1258-3D9C-B9AB72E53FD4}"/>
              </a:ext>
            </a:extLst>
          </p:cNvPr>
          <p:cNvCxnSpPr>
            <a:cxnSpLocks/>
          </p:cNvCxnSpPr>
          <p:nvPr/>
        </p:nvCxnSpPr>
        <p:spPr>
          <a:xfrm>
            <a:off x="4616360" y="1787226"/>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41B75413-48BB-EC5F-0A26-AE80221B44BC}"/>
              </a:ext>
            </a:extLst>
          </p:cNvPr>
          <p:cNvSpPr/>
          <p:nvPr/>
        </p:nvSpPr>
        <p:spPr>
          <a:xfrm>
            <a:off x="6876461" y="3381735"/>
            <a:ext cx="2133600"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E312D867-8C05-3150-A49E-F14FEC698570}"/>
              </a:ext>
            </a:extLst>
          </p:cNvPr>
          <p:cNvSpPr txBox="1"/>
          <p:nvPr/>
        </p:nvSpPr>
        <p:spPr>
          <a:xfrm>
            <a:off x="6949240" y="3415341"/>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084165F7-575E-A4A1-8155-F1DD7D347A75}"/>
              </a:ext>
            </a:extLst>
          </p:cNvPr>
          <p:cNvSpPr txBox="1"/>
          <p:nvPr/>
        </p:nvSpPr>
        <p:spPr>
          <a:xfrm rot="16200000">
            <a:off x="965863" y="2371071"/>
            <a:ext cx="1323438" cy="253916"/>
          </a:xfrm>
          <a:prstGeom prst="rect">
            <a:avLst/>
          </a:prstGeom>
          <a:noFill/>
        </p:spPr>
        <p:txBody>
          <a:bodyPr wrap="square" rtlCol="0">
            <a:spAutoFit/>
          </a:bodyPr>
          <a:lstStyle/>
          <a:p>
            <a:r>
              <a:rPr lang="en-GB" sz="1050" dirty="0"/>
              <a:t>1.3 take payment ()</a:t>
            </a:r>
          </a:p>
        </p:txBody>
      </p:sp>
      <p:sp>
        <p:nvSpPr>
          <p:cNvPr id="20" name="TextBox 19">
            <a:extLst>
              <a:ext uri="{FF2B5EF4-FFF2-40B4-BE49-F238E27FC236}">
                <a16:creationId xmlns:a16="http://schemas.microsoft.com/office/drawing/2014/main" id="{995D4129-FDCC-EA0F-B379-F7DAE1EB9DFE}"/>
              </a:ext>
            </a:extLst>
          </p:cNvPr>
          <p:cNvSpPr txBox="1"/>
          <p:nvPr/>
        </p:nvSpPr>
        <p:spPr>
          <a:xfrm rot="16200000">
            <a:off x="6428285" y="2434920"/>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AAB100EE-FEB6-DC84-4BC6-F0A92D7B13A1}"/>
              </a:ext>
            </a:extLst>
          </p:cNvPr>
          <p:cNvCxnSpPr>
            <a:cxnSpLocks/>
          </p:cNvCxnSpPr>
          <p:nvPr/>
        </p:nvCxnSpPr>
        <p:spPr>
          <a:xfrm>
            <a:off x="1758541" y="1945271"/>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2D516CA-E854-6753-E126-653AEE2225A5}"/>
              </a:ext>
            </a:extLst>
          </p:cNvPr>
          <p:cNvSpPr txBox="1"/>
          <p:nvPr/>
        </p:nvSpPr>
        <p:spPr>
          <a:xfrm rot="16200000">
            <a:off x="3765732" y="2409652"/>
            <a:ext cx="1130789" cy="253916"/>
          </a:xfrm>
          <a:prstGeom prst="rect">
            <a:avLst/>
          </a:prstGeom>
          <a:noFill/>
        </p:spPr>
        <p:txBody>
          <a:bodyPr wrap="square" rtlCol="0">
            <a:spAutoFit/>
          </a:bodyPr>
          <a:lstStyle/>
          <a:p>
            <a:r>
              <a:rPr lang="en-GB" sz="1050" dirty="0"/>
              <a:t>1.6 fulfil order()</a:t>
            </a:r>
          </a:p>
        </p:txBody>
      </p:sp>
      <p:cxnSp>
        <p:nvCxnSpPr>
          <p:cNvPr id="43" name="Straight Connector 42">
            <a:extLst>
              <a:ext uri="{FF2B5EF4-FFF2-40B4-BE49-F238E27FC236}">
                <a16:creationId xmlns:a16="http://schemas.microsoft.com/office/drawing/2014/main" id="{FF5BA4A4-2C72-3990-2BE0-C773FA093BC1}"/>
              </a:ext>
            </a:extLst>
          </p:cNvPr>
          <p:cNvCxnSpPr>
            <a:cxnSpLocks/>
          </p:cNvCxnSpPr>
          <p:nvPr/>
        </p:nvCxnSpPr>
        <p:spPr>
          <a:xfrm flipH="1" flipV="1">
            <a:off x="1955539" y="1789354"/>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5B01446-C668-6039-2BA2-902E1BBA6AE8}"/>
              </a:ext>
            </a:extLst>
          </p:cNvPr>
          <p:cNvSpPr txBox="1"/>
          <p:nvPr/>
        </p:nvSpPr>
        <p:spPr>
          <a:xfrm rot="5400000">
            <a:off x="7227021" y="2585294"/>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479405C4-5ACB-D249-A77D-5AECFBF981BC}"/>
              </a:ext>
            </a:extLst>
          </p:cNvPr>
          <p:cNvSpPr/>
          <p:nvPr/>
        </p:nvSpPr>
        <p:spPr>
          <a:xfrm>
            <a:off x="282548" y="1326172"/>
            <a:ext cx="8725854"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1A6C1653-7650-442C-A7CB-C9507E6A3D44}"/>
              </a:ext>
            </a:extLst>
          </p:cNvPr>
          <p:cNvSpPr txBox="1"/>
          <p:nvPr/>
        </p:nvSpPr>
        <p:spPr>
          <a:xfrm>
            <a:off x="3594190" y="1369334"/>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82576934-6AE7-520E-930D-F599EB2F2EFC}"/>
              </a:ext>
            </a:extLst>
          </p:cNvPr>
          <p:cNvCxnSpPr>
            <a:cxnSpLocks/>
          </p:cNvCxnSpPr>
          <p:nvPr/>
        </p:nvCxnSpPr>
        <p:spPr>
          <a:xfrm>
            <a:off x="4467137" y="2198167"/>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3F1862F-1A6B-6A11-128B-8B0FE24FBEEC}"/>
              </a:ext>
            </a:extLst>
          </p:cNvPr>
          <p:cNvCxnSpPr>
            <a:cxnSpLocks/>
          </p:cNvCxnSpPr>
          <p:nvPr/>
        </p:nvCxnSpPr>
        <p:spPr>
          <a:xfrm>
            <a:off x="7134503" y="2235406"/>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112F665-A4F6-B4C8-09BD-FE37006931D9}"/>
              </a:ext>
            </a:extLst>
          </p:cNvPr>
          <p:cNvCxnSpPr>
            <a:cxnSpLocks/>
          </p:cNvCxnSpPr>
          <p:nvPr/>
        </p:nvCxnSpPr>
        <p:spPr>
          <a:xfrm flipV="1">
            <a:off x="7720525" y="2261047"/>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3E65C45-0E6F-F5F0-5BB3-38F3F810E37B}"/>
              </a:ext>
            </a:extLst>
          </p:cNvPr>
          <p:cNvCxnSpPr>
            <a:cxnSpLocks/>
          </p:cNvCxnSpPr>
          <p:nvPr/>
        </p:nvCxnSpPr>
        <p:spPr>
          <a:xfrm flipV="1">
            <a:off x="269901" y="212446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DFF6341-1152-B39E-5FB5-BC5F2DFF47E8}"/>
              </a:ext>
            </a:extLst>
          </p:cNvPr>
          <p:cNvSpPr txBox="1"/>
          <p:nvPr/>
        </p:nvSpPr>
        <p:spPr>
          <a:xfrm rot="16200000">
            <a:off x="-160464" y="2336469"/>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08EEDEC9-EDDD-4B12-D430-B44519A1D814}"/>
              </a:ext>
            </a:extLst>
          </p:cNvPr>
          <p:cNvCxnSpPr>
            <a:cxnSpLocks/>
          </p:cNvCxnSpPr>
          <p:nvPr/>
        </p:nvCxnSpPr>
        <p:spPr>
          <a:xfrm flipV="1">
            <a:off x="747858" y="175755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E9BC78E-3EE9-2B69-790E-520E94A55D6B}"/>
              </a:ext>
            </a:extLst>
          </p:cNvPr>
          <p:cNvCxnSpPr>
            <a:cxnSpLocks/>
          </p:cNvCxnSpPr>
          <p:nvPr/>
        </p:nvCxnSpPr>
        <p:spPr>
          <a:xfrm flipH="1" flipV="1">
            <a:off x="2240460" y="1797185"/>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A7EA078-6F00-D702-346A-424C1BA8714A}"/>
              </a:ext>
            </a:extLst>
          </p:cNvPr>
          <p:cNvCxnSpPr>
            <a:cxnSpLocks/>
          </p:cNvCxnSpPr>
          <p:nvPr/>
        </p:nvCxnSpPr>
        <p:spPr>
          <a:xfrm flipV="1">
            <a:off x="2424656" y="2029870"/>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2F2F9B3-3D98-D36D-E3E8-08FF54976C8A}"/>
              </a:ext>
            </a:extLst>
          </p:cNvPr>
          <p:cNvSpPr txBox="1"/>
          <p:nvPr/>
        </p:nvSpPr>
        <p:spPr>
          <a:xfrm rot="16200000">
            <a:off x="1814514" y="2258756"/>
            <a:ext cx="1610261" cy="253916"/>
          </a:xfrm>
          <a:prstGeom prst="rect">
            <a:avLst/>
          </a:prstGeom>
          <a:noFill/>
        </p:spPr>
        <p:txBody>
          <a:bodyPr wrap="square" rtlCol="0">
            <a:spAutoFit/>
          </a:bodyPr>
          <a:lstStyle/>
          <a:p>
            <a:r>
              <a:rPr lang="en-GB" sz="1050" dirty="0"/>
              <a:t>1.4 payment taken ()</a:t>
            </a:r>
          </a:p>
        </p:txBody>
      </p:sp>
      <p:cxnSp>
        <p:nvCxnSpPr>
          <p:cNvPr id="41" name="Straight Connector 40">
            <a:extLst>
              <a:ext uri="{FF2B5EF4-FFF2-40B4-BE49-F238E27FC236}">
                <a16:creationId xmlns:a16="http://schemas.microsoft.com/office/drawing/2014/main" id="{6632E350-5903-6478-88B8-54A865DDD342}"/>
              </a:ext>
            </a:extLst>
          </p:cNvPr>
          <p:cNvCxnSpPr>
            <a:cxnSpLocks/>
          </p:cNvCxnSpPr>
          <p:nvPr/>
        </p:nvCxnSpPr>
        <p:spPr>
          <a:xfrm>
            <a:off x="4934737" y="1787226"/>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0F1F77E-8E03-8C45-26F8-A7B0DF9EDF4B}"/>
              </a:ext>
            </a:extLst>
          </p:cNvPr>
          <p:cNvCxnSpPr>
            <a:cxnSpLocks/>
          </p:cNvCxnSpPr>
          <p:nvPr/>
        </p:nvCxnSpPr>
        <p:spPr>
          <a:xfrm flipV="1">
            <a:off x="5039530" y="199789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FFBD736-4F00-4FB8-672D-C87AE2822866}"/>
              </a:ext>
            </a:extLst>
          </p:cNvPr>
          <p:cNvSpPr txBox="1"/>
          <p:nvPr/>
        </p:nvSpPr>
        <p:spPr>
          <a:xfrm rot="16200000">
            <a:off x="4417726" y="2239920"/>
            <a:ext cx="1610261" cy="253916"/>
          </a:xfrm>
          <a:prstGeom prst="rect">
            <a:avLst/>
          </a:prstGeom>
          <a:noFill/>
        </p:spPr>
        <p:txBody>
          <a:bodyPr wrap="square" rtlCol="0">
            <a:spAutoFit/>
          </a:bodyPr>
          <a:lstStyle/>
          <a:p>
            <a:r>
              <a:rPr lang="en-GB" sz="1050" dirty="0"/>
              <a:t>1.7 goods picked ()</a:t>
            </a:r>
          </a:p>
        </p:txBody>
      </p:sp>
      <p:cxnSp>
        <p:nvCxnSpPr>
          <p:cNvPr id="46" name="Straight Connector 45">
            <a:extLst>
              <a:ext uri="{FF2B5EF4-FFF2-40B4-BE49-F238E27FC236}">
                <a16:creationId xmlns:a16="http://schemas.microsoft.com/office/drawing/2014/main" id="{917E8432-2D82-A5D2-4B5B-4FEAC0C91297}"/>
              </a:ext>
            </a:extLst>
          </p:cNvPr>
          <p:cNvCxnSpPr>
            <a:cxnSpLocks/>
          </p:cNvCxnSpPr>
          <p:nvPr/>
        </p:nvCxnSpPr>
        <p:spPr>
          <a:xfrm>
            <a:off x="7264378" y="1792190"/>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E41E3A3-E7EB-406C-72AD-9394F65DDB6A}"/>
              </a:ext>
            </a:extLst>
          </p:cNvPr>
          <p:cNvCxnSpPr>
            <a:cxnSpLocks/>
          </p:cNvCxnSpPr>
          <p:nvPr/>
        </p:nvCxnSpPr>
        <p:spPr>
          <a:xfrm>
            <a:off x="7557838" y="1763989"/>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1270485-3677-3241-2E85-73F47DC8D3C6}"/>
              </a:ext>
            </a:extLst>
          </p:cNvPr>
          <p:cNvSpPr txBox="1"/>
          <p:nvPr/>
        </p:nvSpPr>
        <p:spPr>
          <a:xfrm>
            <a:off x="875577" y="4261735"/>
            <a:ext cx="7183120" cy="1569660"/>
          </a:xfrm>
          <a:prstGeom prst="rect">
            <a:avLst/>
          </a:prstGeom>
          <a:noFill/>
        </p:spPr>
        <p:txBody>
          <a:bodyPr wrap="square" rtlCol="0">
            <a:spAutoFit/>
          </a:bodyPr>
          <a:lstStyle/>
          <a:p>
            <a:r>
              <a:rPr lang="en-GB" sz="1600" b="1" dirty="0">
                <a:latin typeface="Chalkboard" panose="03050602040202020205" pitchFamily="66" charset="77"/>
              </a:rPr>
              <a:t>Transactions (Saga</a:t>
            </a:r>
            <a:r>
              <a:rPr lang="en-GB" sz="1600" b="1">
                <a:latin typeface="Chalkboard" panose="03050602040202020205" pitchFamily="66" charset="77"/>
              </a:rPr>
              <a:t>)</a:t>
            </a:r>
            <a:r>
              <a:rPr lang="en-GB" sz="1600">
                <a:latin typeface="Chalkboard" panose="03050602040202020205" pitchFamily="66" charset="77"/>
              </a:rPr>
              <a:t>: propagate </a:t>
            </a:r>
            <a:r>
              <a:rPr lang="en-GB" sz="1600" dirty="0">
                <a:latin typeface="Chalkboard" panose="03050602040202020205" pitchFamily="66" charset="77"/>
              </a:rPr>
              <a:t>errors back up to the bus, which triggers the error path on the flow, sending rollback messages. This provides a reliable model for flowing an error – I know that we will reverse the actions taken. It requires a set of operations on each component: raise error, respond to cancellation, but is less complex than choreography for multi-process flows.</a:t>
            </a:r>
          </a:p>
        </p:txBody>
      </p:sp>
      <p:cxnSp>
        <p:nvCxnSpPr>
          <p:cNvPr id="16" name="Straight Connector 15">
            <a:extLst>
              <a:ext uri="{FF2B5EF4-FFF2-40B4-BE49-F238E27FC236}">
                <a16:creationId xmlns:a16="http://schemas.microsoft.com/office/drawing/2014/main" id="{3E104D6F-7D7A-2AAC-8BF5-48656C5E5B62}"/>
              </a:ext>
            </a:extLst>
          </p:cNvPr>
          <p:cNvCxnSpPr>
            <a:cxnSpLocks/>
          </p:cNvCxnSpPr>
          <p:nvPr/>
        </p:nvCxnSpPr>
        <p:spPr>
          <a:xfrm flipH="1" flipV="1">
            <a:off x="2767647" y="176025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D7A1E97-84D1-DEE0-08C7-ECBFDA0E73FF}"/>
              </a:ext>
            </a:extLst>
          </p:cNvPr>
          <p:cNvCxnSpPr>
            <a:cxnSpLocks/>
          </p:cNvCxnSpPr>
          <p:nvPr/>
        </p:nvCxnSpPr>
        <p:spPr>
          <a:xfrm flipV="1">
            <a:off x="2918408" y="2002389"/>
            <a:ext cx="0" cy="11557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68A1882-1EC3-F652-F66D-79DC965778ED}"/>
              </a:ext>
            </a:extLst>
          </p:cNvPr>
          <p:cNvSpPr txBox="1"/>
          <p:nvPr/>
        </p:nvSpPr>
        <p:spPr>
          <a:xfrm rot="16200000">
            <a:off x="2296604" y="2244411"/>
            <a:ext cx="1610261" cy="253916"/>
          </a:xfrm>
          <a:prstGeom prst="rect">
            <a:avLst/>
          </a:prstGeom>
          <a:noFill/>
        </p:spPr>
        <p:txBody>
          <a:bodyPr wrap="square" rtlCol="0">
            <a:spAutoFit/>
          </a:bodyPr>
          <a:lstStyle/>
          <a:p>
            <a:r>
              <a:rPr lang="en-GB" sz="1050" dirty="0">
                <a:solidFill>
                  <a:srgbClr val="FF0000"/>
                </a:solidFill>
              </a:rPr>
              <a:t>1.4a payment failed ()</a:t>
            </a:r>
          </a:p>
        </p:txBody>
      </p:sp>
      <p:sp>
        <p:nvSpPr>
          <p:cNvPr id="22" name="TextBox 21">
            <a:extLst>
              <a:ext uri="{FF2B5EF4-FFF2-40B4-BE49-F238E27FC236}">
                <a16:creationId xmlns:a16="http://schemas.microsoft.com/office/drawing/2014/main" id="{3D4D3113-09AB-15F4-F0E0-B0D7BD829B0D}"/>
              </a:ext>
            </a:extLst>
          </p:cNvPr>
          <p:cNvSpPr txBox="1"/>
          <p:nvPr/>
        </p:nvSpPr>
        <p:spPr>
          <a:xfrm rot="16200000">
            <a:off x="2629176" y="2255164"/>
            <a:ext cx="1610261" cy="253916"/>
          </a:xfrm>
          <a:prstGeom prst="rect">
            <a:avLst/>
          </a:prstGeom>
          <a:noFill/>
        </p:spPr>
        <p:txBody>
          <a:bodyPr wrap="square" rtlCol="0">
            <a:spAutoFit/>
          </a:bodyPr>
          <a:lstStyle/>
          <a:p>
            <a:r>
              <a:rPr lang="en-GB" sz="1050" dirty="0"/>
              <a:t>1.5 cancel payment ()</a:t>
            </a:r>
          </a:p>
        </p:txBody>
      </p:sp>
      <p:cxnSp>
        <p:nvCxnSpPr>
          <p:cNvPr id="23" name="Straight Arrow Connector 22">
            <a:extLst>
              <a:ext uri="{FF2B5EF4-FFF2-40B4-BE49-F238E27FC236}">
                <a16:creationId xmlns:a16="http://schemas.microsoft.com/office/drawing/2014/main" id="{F98F993F-6EBB-63D6-75F0-4A6052994626}"/>
              </a:ext>
            </a:extLst>
          </p:cNvPr>
          <p:cNvCxnSpPr>
            <a:cxnSpLocks/>
          </p:cNvCxnSpPr>
          <p:nvPr/>
        </p:nvCxnSpPr>
        <p:spPr>
          <a:xfrm>
            <a:off x="3606012" y="1919646"/>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09A6010-2F73-996E-7D29-B19FDBDFD3CB}"/>
              </a:ext>
            </a:extLst>
          </p:cNvPr>
          <p:cNvCxnSpPr>
            <a:cxnSpLocks/>
          </p:cNvCxnSpPr>
          <p:nvPr/>
        </p:nvCxnSpPr>
        <p:spPr>
          <a:xfrm flipH="1" flipV="1">
            <a:off x="3280658" y="179408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E2DF98F-AD9D-5FF2-A22A-58ED1DE7B24E}"/>
              </a:ext>
            </a:extLst>
          </p:cNvPr>
          <p:cNvCxnSpPr>
            <a:cxnSpLocks/>
          </p:cNvCxnSpPr>
          <p:nvPr/>
        </p:nvCxnSpPr>
        <p:spPr>
          <a:xfrm flipH="1" flipV="1">
            <a:off x="988863" y="176292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D073DB-767F-48AE-DDDF-2CB28994CEA0}"/>
              </a:ext>
            </a:extLst>
          </p:cNvPr>
          <p:cNvSpPr txBox="1"/>
          <p:nvPr/>
        </p:nvSpPr>
        <p:spPr>
          <a:xfrm rot="16200000">
            <a:off x="387120" y="2239919"/>
            <a:ext cx="1610261" cy="253916"/>
          </a:xfrm>
          <a:prstGeom prst="rect">
            <a:avLst/>
          </a:prstGeom>
          <a:noFill/>
        </p:spPr>
        <p:txBody>
          <a:bodyPr wrap="square" rtlCol="0">
            <a:spAutoFit/>
          </a:bodyPr>
          <a:lstStyle/>
          <a:p>
            <a:r>
              <a:rPr lang="en-GB" sz="1050" dirty="0">
                <a:solidFill>
                  <a:srgbClr val="FF0000"/>
                </a:solidFill>
              </a:rPr>
              <a:t>1.2 cancel basket ()</a:t>
            </a:r>
          </a:p>
        </p:txBody>
      </p:sp>
      <p:cxnSp>
        <p:nvCxnSpPr>
          <p:cNvPr id="32" name="Straight Arrow Connector 31">
            <a:extLst>
              <a:ext uri="{FF2B5EF4-FFF2-40B4-BE49-F238E27FC236}">
                <a16:creationId xmlns:a16="http://schemas.microsoft.com/office/drawing/2014/main" id="{92D4B177-8471-9653-24D1-A6A69F35AC4E}"/>
              </a:ext>
            </a:extLst>
          </p:cNvPr>
          <p:cNvCxnSpPr>
            <a:cxnSpLocks/>
          </p:cNvCxnSpPr>
          <p:nvPr/>
        </p:nvCxnSpPr>
        <p:spPr>
          <a:xfrm>
            <a:off x="1333917" y="2049117"/>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74A8C94-5E37-E5DF-80B9-5ADE036FFF62}"/>
              </a:ext>
            </a:extLst>
          </p:cNvPr>
          <p:cNvCxnSpPr>
            <a:cxnSpLocks/>
          </p:cNvCxnSpPr>
          <p:nvPr/>
        </p:nvCxnSpPr>
        <p:spPr>
          <a:xfrm>
            <a:off x="5489408" y="1769108"/>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5993598-AB97-1649-05D1-5017949C61E7}"/>
              </a:ext>
            </a:extLst>
          </p:cNvPr>
          <p:cNvCxnSpPr>
            <a:cxnSpLocks/>
          </p:cNvCxnSpPr>
          <p:nvPr/>
        </p:nvCxnSpPr>
        <p:spPr>
          <a:xfrm flipV="1">
            <a:off x="5603677" y="1944197"/>
            <a:ext cx="0" cy="11557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D2FDA9C-7561-478D-F93F-9A7DE2140622}"/>
              </a:ext>
            </a:extLst>
          </p:cNvPr>
          <p:cNvSpPr txBox="1"/>
          <p:nvPr/>
        </p:nvSpPr>
        <p:spPr>
          <a:xfrm rot="16200000">
            <a:off x="4981873" y="2186219"/>
            <a:ext cx="1610261" cy="253916"/>
          </a:xfrm>
          <a:prstGeom prst="rect">
            <a:avLst/>
          </a:prstGeom>
          <a:noFill/>
        </p:spPr>
        <p:txBody>
          <a:bodyPr wrap="square" rtlCol="0">
            <a:spAutoFit/>
          </a:bodyPr>
          <a:lstStyle/>
          <a:p>
            <a:r>
              <a:rPr lang="en-GB" sz="1050" dirty="0">
                <a:solidFill>
                  <a:srgbClr val="FF0000"/>
                </a:solidFill>
              </a:rPr>
              <a:t>1.7a picking failed ()</a:t>
            </a:r>
          </a:p>
        </p:txBody>
      </p:sp>
      <p:sp>
        <p:nvSpPr>
          <p:cNvPr id="38" name="TextBox 37">
            <a:extLst>
              <a:ext uri="{FF2B5EF4-FFF2-40B4-BE49-F238E27FC236}">
                <a16:creationId xmlns:a16="http://schemas.microsoft.com/office/drawing/2014/main" id="{DDDB85C5-96CD-66D6-8499-F2ADF1A32077}"/>
              </a:ext>
            </a:extLst>
          </p:cNvPr>
          <p:cNvSpPr txBox="1"/>
          <p:nvPr/>
        </p:nvSpPr>
        <p:spPr>
          <a:xfrm rot="16200000">
            <a:off x="5374290" y="2186219"/>
            <a:ext cx="1610261" cy="253916"/>
          </a:xfrm>
          <a:prstGeom prst="rect">
            <a:avLst/>
          </a:prstGeom>
          <a:noFill/>
        </p:spPr>
        <p:txBody>
          <a:bodyPr wrap="square" rtlCol="0">
            <a:spAutoFit/>
          </a:bodyPr>
          <a:lstStyle/>
          <a:p>
            <a:r>
              <a:rPr lang="en-GB" sz="1050" dirty="0"/>
              <a:t>1.5 cancel payment ()</a:t>
            </a:r>
          </a:p>
        </p:txBody>
      </p:sp>
      <p:cxnSp>
        <p:nvCxnSpPr>
          <p:cNvPr id="40" name="Straight Arrow Connector 39">
            <a:extLst>
              <a:ext uri="{FF2B5EF4-FFF2-40B4-BE49-F238E27FC236}">
                <a16:creationId xmlns:a16="http://schemas.microsoft.com/office/drawing/2014/main" id="{C5597B52-5C3B-E378-D4C2-074FE2ADE0F1}"/>
              </a:ext>
            </a:extLst>
          </p:cNvPr>
          <p:cNvCxnSpPr>
            <a:cxnSpLocks/>
          </p:cNvCxnSpPr>
          <p:nvPr/>
        </p:nvCxnSpPr>
        <p:spPr>
          <a:xfrm>
            <a:off x="6351126" y="1850701"/>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9ED1A41-8AF2-06ED-24E3-59F639A67AF1}"/>
              </a:ext>
            </a:extLst>
          </p:cNvPr>
          <p:cNvCxnSpPr>
            <a:cxnSpLocks/>
          </p:cNvCxnSpPr>
          <p:nvPr/>
        </p:nvCxnSpPr>
        <p:spPr>
          <a:xfrm flipH="1" flipV="1">
            <a:off x="6025772" y="17753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733D6A2-D62F-55B8-C957-8329A275E515}"/>
              </a:ext>
            </a:extLst>
          </p:cNvPr>
          <p:cNvCxnSpPr>
            <a:cxnSpLocks/>
          </p:cNvCxnSpPr>
          <p:nvPr/>
        </p:nvCxnSpPr>
        <p:spPr>
          <a:xfrm>
            <a:off x="8072832" y="1769008"/>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9BFDBD0-2E45-EDD5-058F-F88812D15BFB}"/>
              </a:ext>
            </a:extLst>
          </p:cNvPr>
          <p:cNvSpPr txBox="1"/>
          <p:nvPr/>
        </p:nvSpPr>
        <p:spPr>
          <a:xfrm rot="16200000">
            <a:off x="7676603" y="2389776"/>
            <a:ext cx="1408600" cy="253916"/>
          </a:xfrm>
          <a:prstGeom prst="rect">
            <a:avLst/>
          </a:prstGeom>
          <a:noFill/>
        </p:spPr>
        <p:txBody>
          <a:bodyPr wrap="square" rtlCol="0">
            <a:spAutoFit/>
          </a:bodyPr>
          <a:lstStyle/>
          <a:p>
            <a:r>
              <a:rPr lang="en-GB" sz="1050" dirty="0">
                <a:solidFill>
                  <a:srgbClr val="FF0000"/>
                </a:solidFill>
              </a:rPr>
              <a:t>1.7a shipping failed ()</a:t>
            </a:r>
          </a:p>
        </p:txBody>
      </p:sp>
      <p:sp>
        <p:nvSpPr>
          <p:cNvPr id="54" name="TextBox 53">
            <a:extLst>
              <a:ext uri="{FF2B5EF4-FFF2-40B4-BE49-F238E27FC236}">
                <a16:creationId xmlns:a16="http://schemas.microsoft.com/office/drawing/2014/main" id="{A1A0BFD0-3939-DBFE-8C0D-6F5D45CFB6A2}"/>
              </a:ext>
            </a:extLst>
          </p:cNvPr>
          <p:cNvSpPr txBox="1"/>
          <p:nvPr/>
        </p:nvSpPr>
        <p:spPr>
          <a:xfrm rot="16200000">
            <a:off x="7957714" y="2306698"/>
            <a:ext cx="1610261" cy="253916"/>
          </a:xfrm>
          <a:prstGeom prst="rect">
            <a:avLst/>
          </a:prstGeom>
          <a:noFill/>
        </p:spPr>
        <p:txBody>
          <a:bodyPr wrap="square" rtlCol="0">
            <a:spAutoFit/>
          </a:bodyPr>
          <a:lstStyle/>
          <a:p>
            <a:r>
              <a:rPr lang="en-GB" sz="1050" dirty="0"/>
              <a:t>1.5 cancel shipping ()</a:t>
            </a:r>
          </a:p>
        </p:txBody>
      </p:sp>
      <p:cxnSp>
        <p:nvCxnSpPr>
          <p:cNvPr id="56" name="Straight Arrow Connector 55">
            <a:extLst>
              <a:ext uri="{FF2B5EF4-FFF2-40B4-BE49-F238E27FC236}">
                <a16:creationId xmlns:a16="http://schemas.microsoft.com/office/drawing/2014/main" id="{B3133312-1681-E3DF-8CB0-96667FB9A9D2}"/>
              </a:ext>
            </a:extLst>
          </p:cNvPr>
          <p:cNvCxnSpPr>
            <a:cxnSpLocks/>
          </p:cNvCxnSpPr>
          <p:nvPr/>
        </p:nvCxnSpPr>
        <p:spPr>
          <a:xfrm>
            <a:off x="8934550" y="1971180"/>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F3677DC-3BFD-D3A0-0AF5-DD1DB89D2B9A}"/>
              </a:ext>
            </a:extLst>
          </p:cNvPr>
          <p:cNvCxnSpPr>
            <a:cxnSpLocks/>
          </p:cNvCxnSpPr>
          <p:nvPr/>
        </p:nvCxnSpPr>
        <p:spPr>
          <a:xfrm flipH="1" flipV="1">
            <a:off x="8609196" y="1815470"/>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20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11E93-EC75-07AD-FF53-E3E72890E9D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C19069-A2CD-60B6-CFA8-28D1396DE4B8}"/>
              </a:ext>
            </a:extLst>
          </p:cNvPr>
          <p:cNvSpPr>
            <a:spLocks noGrp="1"/>
          </p:cNvSpPr>
          <p:nvPr>
            <p:ph type="sldNum" sz="quarter" idx="12"/>
          </p:nvPr>
        </p:nvSpPr>
        <p:spPr/>
        <p:txBody>
          <a:bodyPr/>
          <a:lstStyle/>
          <a:p>
            <a:fld id="{867D4A06-35AE-BD4A-84A9-613A26F3D41D}" type="slidenum">
              <a:rPr lang="en-US" smtClean="0"/>
              <a:pPr/>
              <a:t>109</a:t>
            </a:fld>
            <a:endParaRPr lang="en-US"/>
          </a:p>
        </p:txBody>
      </p:sp>
      <p:graphicFrame>
        <p:nvGraphicFramePr>
          <p:cNvPr id="3" name="Table 2">
            <a:extLst>
              <a:ext uri="{FF2B5EF4-FFF2-40B4-BE49-F238E27FC236}">
                <a16:creationId xmlns:a16="http://schemas.microsoft.com/office/drawing/2014/main" id="{50052111-0FF0-6DE3-75F8-4582FD971964}"/>
              </a:ext>
            </a:extLst>
          </p:cNvPr>
          <p:cNvGraphicFramePr>
            <a:graphicFrameLocks noGrp="1"/>
          </p:cNvGraphicFramePr>
          <p:nvPr/>
        </p:nvGraphicFramePr>
        <p:xfrm>
          <a:off x="620784" y="1155585"/>
          <a:ext cx="7902432" cy="4546830"/>
        </p:xfrm>
        <a:graphic>
          <a:graphicData uri="http://schemas.openxmlformats.org/drawingml/2006/table">
            <a:tbl>
              <a:tblPr firstRow="1" bandRow="1">
                <a:tableStyleId>{D7AC3CCA-C797-4891-BE02-D94E43425B78}</a:tableStyleId>
              </a:tblPr>
              <a:tblGrid>
                <a:gridCol w="2634144">
                  <a:extLst>
                    <a:ext uri="{9D8B030D-6E8A-4147-A177-3AD203B41FA5}">
                      <a16:colId xmlns:a16="http://schemas.microsoft.com/office/drawing/2014/main" val="398218166"/>
                    </a:ext>
                  </a:extLst>
                </a:gridCol>
                <a:gridCol w="2634144">
                  <a:extLst>
                    <a:ext uri="{9D8B030D-6E8A-4147-A177-3AD203B41FA5}">
                      <a16:colId xmlns:a16="http://schemas.microsoft.com/office/drawing/2014/main" val="463076022"/>
                    </a:ext>
                  </a:extLst>
                </a:gridCol>
                <a:gridCol w="2634144">
                  <a:extLst>
                    <a:ext uri="{9D8B030D-6E8A-4147-A177-3AD203B41FA5}">
                      <a16:colId xmlns:a16="http://schemas.microsoft.com/office/drawing/2014/main" val="273759902"/>
                    </a:ext>
                  </a:extLst>
                </a:gridCol>
              </a:tblGrid>
              <a:tr h="757805">
                <a:tc>
                  <a:txBody>
                    <a:bodyPr/>
                    <a:lstStyle/>
                    <a:p>
                      <a:r>
                        <a:rPr lang="en-US" dirty="0"/>
                        <a:t>Turn Taking</a:t>
                      </a:r>
                    </a:p>
                  </a:txBody>
                  <a:tcPr/>
                </a:tc>
                <a:tc>
                  <a:txBody>
                    <a:bodyPr/>
                    <a:lstStyle/>
                    <a:p>
                      <a:r>
                        <a:rPr lang="en-US" dirty="0"/>
                        <a:t>Routing Slip</a:t>
                      </a:r>
                    </a:p>
                  </a:txBody>
                  <a:tcPr/>
                </a:tc>
                <a:tc>
                  <a:txBody>
                    <a:bodyPr/>
                    <a:lstStyle/>
                    <a:p>
                      <a:r>
                        <a:rPr lang="en-US" dirty="0"/>
                        <a:t>Process Manager</a:t>
                      </a:r>
                    </a:p>
                  </a:txBody>
                  <a:tcPr/>
                </a:tc>
                <a:extLst>
                  <a:ext uri="{0D108BD9-81ED-4DB2-BD59-A6C34878D82A}">
                    <a16:rowId xmlns:a16="http://schemas.microsoft.com/office/drawing/2014/main" val="2411334336"/>
                  </a:ext>
                </a:extLst>
              </a:tr>
              <a:tr h="757805">
                <a:tc>
                  <a:txBody>
                    <a:bodyPr/>
                    <a:lstStyle/>
                    <a:p>
                      <a:pPr algn="ctr"/>
                      <a:r>
                        <a:rPr lang="en-US" sz="1600" dirty="0"/>
                        <a:t>Complex Flow</a:t>
                      </a:r>
                    </a:p>
                  </a:txBody>
                  <a:tcPr/>
                </a:tc>
                <a:tc>
                  <a:txBody>
                    <a:bodyPr/>
                    <a:lstStyle/>
                    <a:p>
                      <a:pPr algn="ctr"/>
                      <a:r>
                        <a:rPr lang="en-US" sz="1600" dirty="0"/>
                        <a:t>Simple Flow</a:t>
                      </a:r>
                    </a:p>
                  </a:txBody>
                  <a:tcPr/>
                </a:tc>
                <a:tc>
                  <a:txBody>
                    <a:bodyPr/>
                    <a:lstStyle/>
                    <a:p>
                      <a:pPr algn="ctr"/>
                      <a:r>
                        <a:rPr lang="en-US" sz="1600" dirty="0"/>
                        <a:t>Complex Flow</a:t>
                      </a:r>
                    </a:p>
                  </a:txBody>
                  <a:tcPr/>
                </a:tc>
                <a:extLst>
                  <a:ext uri="{0D108BD9-81ED-4DB2-BD59-A6C34878D82A}">
                    <a16:rowId xmlns:a16="http://schemas.microsoft.com/office/drawing/2014/main" val="4264733605"/>
                  </a:ext>
                </a:extLst>
              </a:tr>
              <a:tr h="757805">
                <a:tc>
                  <a:txBody>
                    <a:bodyPr/>
                    <a:lstStyle/>
                    <a:p>
                      <a:pPr algn="ctr"/>
                      <a:r>
                        <a:rPr lang="en-US" sz="1600" dirty="0"/>
                        <a:t>Rigid Flow</a:t>
                      </a:r>
                    </a:p>
                  </a:txBody>
                  <a:tcPr/>
                </a:tc>
                <a:tc>
                  <a:txBody>
                    <a:bodyPr/>
                    <a:lstStyle/>
                    <a:p>
                      <a:pPr algn="ctr"/>
                      <a:r>
                        <a:rPr lang="en-US" sz="1600" dirty="0"/>
                        <a:t>Dynamic Flow</a:t>
                      </a:r>
                    </a:p>
                  </a:txBody>
                  <a:tcPr/>
                </a:tc>
                <a:tc>
                  <a:txBody>
                    <a:bodyPr/>
                    <a:lstStyle/>
                    <a:p>
                      <a:pPr algn="ctr"/>
                      <a:r>
                        <a:rPr lang="en-US" sz="1600" dirty="0"/>
                        <a:t>Dynamic Flow</a:t>
                      </a:r>
                    </a:p>
                  </a:txBody>
                  <a:tcPr/>
                </a:tc>
                <a:extLst>
                  <a:ext uri="{0D108BD9-81ED-4DB2-BD59-A6C34878D82A}">
                    <a16:rowId xmlns:a16="http://schemas.microsoft.com/office/drawing/2014/main" val="3726639980"/>
                  </a:ext>
                </a:extLst>
              </a:tr>
              <a:tr h="757805">
                <a:tc>
                  <a:txBody>
                    <a:bodyPr/>
                    <a:lstStyle/>
                    <a:p>
                      <a:pPr algn="ctr"/>
                      <a:r>
                        <a:rPr lang="en-US" sz="1600" dirty="0"/>
                        <a:t>No central point of failure</a:t>
                      </a:r>
                    </a:p>
                  </a:txBody>
                  <a:tcPr/>
                </a:tc>
                <a:tc>
                  <a:txBody>
                    <a:bodyPr/>
                    <a:lstStyle/>
                    <a:p>
                      <a:pPr algn="ctr"/>
                      <a:r>
                        <a:rPr lang="en-US" sz="1600" dirty="0"/>
                        <a:t>No central point of failure</a:t>
                      </a:r>
                    </a:p>
                  </a:txBody>
                  <a:tcPr/>
                </a:tc>
                <a:tc>
                  <a:txBody>
                    <a:bodyPr/>
                    <a:lstStyle/>
                    <a:p>
                      <a:pPr algn="ctr"/>
                      <a:r>
                        <a:rPr lang="en-US" sz="1600" dirty="0"/>
                        <a:t>Central point of failure</a:t>
                      </a:r>
                    </a:p>
                  </a:txBody>
                  <a:tcPr/>
                </a:tc>
                <a:extLst>
                  <a:ext uri="{0D108BD9-81ED-4DB2-BD59-A6C34878D82A}">
                    <a16:rowId xmlns:a16="http://schemas.microsoft.com/office/drawing/2014/main" val="2250548943"/>
                  </a:ext>
                </a:extLst>
              </a:tr>
              <a:tr h="757805">
                <a:tc>
                  <a:txBody>
                    <a:bodyPr/>
                    <a:lstStyle/>
                    <a:p>
                      <a:pPr algn="ctr"/>
                      <a:r>
                        <a:rPr lang="en-US" sz="1600" dirty="0"/>
                        <a:t>Distributed</a:t>
                      </a:r>
                    </a:p>
                  </a:txBody>
                  <a:tcPr/>
                </a:tc>
                <a:tc>
                  <a:txBody>
                    <a:bodyPr/>
                    <a:lstStyle/>
                    <a:p>
                      <a:pPr algn="ctr"/>
                      <a:r>
                        <a:rPr lang="en-US" sz="1600" dirty="0"/>
                        <a:t>Distributed</a:t>
                      </a:r>
                    </a:p>
                  </a:txBody>
                  <a:tcPr/>
                </a:tc>
                <a:tc>
                  <a:txBody>
                    <a:bodyPr/>
                    <a:lstStyle/>
                    <a:p>
                      <a:pPr algn="ctr"/>
                      <a:r>
                        <a:rPr lang="en-US" sz="1600" dirty="0"/>
                        <a:t>Hub-and-Spoke</a:t>
                      </a:r>
                    </a:p>
                  </a:txBody>
                  <a:tcPr/>
                </a:tc>
                <a:extLst>
                  <a:ext uri="{0D108BD9-81ED-4DB2-BD59-A6C34878D82A}">
                    <a16:rowId xmlns:a16="http://schemas.microsoft.com/office/drawing/2014/main" val="2554491901"/>
                  </a:ext>
                </a:extLst>
              </a:tr>
              <a:tr h="757805">
                <a:tc>
                  <a:txBody>
                    <a:bodyPr/>
                    <a:lstStyle/>
                    <a:p>
                      <a:pPr algn="ctr"/>
                      <a:r>
                        <a:rPr lang="en-US" sz="1600" dirty="0"/>
                        <a:t>No central administration or reporting</a:t>
                      </a:r>
                    </a:p>
                  </a:txBody>
                  <a:tcPr/>
                </a:tc>
                <a:tc>
                  <a:txBody>
                    <a:bodyPr/>
                    <a:lstStyle/>
                    <a:p>
                      <a:pPr algn="ctr"/>
                      <a:r>
                        <a:rPr lang="en-US" sz="1600" dirty="0"/>
                        <a:t>Central administration but not reporting</a:t>
                      </a:r>
                    </a:p>
                  </a:txBody>
                  <a:tcPr/>
                </a:tc>
                <a:tc>
                  <a:txBody>
                    <a:bodyPr/>
                    <a:lstStyle/>
                    <a:p>
                      <a:pPr algn="ctr"/>
                      <a:r>
                        <a:rPr lang="en-US" sz="1600" dirty="0"/>
                        <a:t>Central Administration and Reporting</a:t>
                      </a:r>
                    </a:p>
                  </a:txBody>
                  <a:tcPr/>
                </a:tc>
                <a:extLst>
                  <a:ext uri="{0D108BD9-81ED-4DB2-BD59-A6C34878D82A}">
                    <a16:rowId xmlns:a16="http://schemas.microsoft.com/office/drawing/2014/main" val="3573434767"/>
                  </a:ext>
                </a:extLst>
              </a:tr>
            </a:tbl>
          </a:graphicData>
        </a:graphic>
      </p:graphicFrame>
      <p:sp>
        <p:nvSpPr>
          <p:cNvPr id="4" name="Google Shape;104;p25">
            <a:extLst>
              <a:ext uri="{FF2B5EF4-FFF2-40B4-BE49-F238E27FC236}">
                <a16:creationId xmlns:a16="http://schemas.microsoft.com/office/drawing/2014/main" id="{4FBCC75F-4FF2-E863-9CE3-33B19DB627FA}"/>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Summary</a:t>
            </a:r>
          </a:p>
        </p:txBody>
      </p:sp>
    </p:spTree>
    <p:extLst>
      <p:ext uri="{BB962C8B-B14F-4D97-AF65-F5344CB8AC3E}">
        <p14:creationId xmlns:p14="http://schemas.microsoft.com/office/powerpoint/2010/main" val="357809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EAD32-9EDD-AB4D-BD37-3B38764CF6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7826" y="857250"/>
            <a:ext cx="330835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845E6AD-7E9C-3843-B238-1581AA7332A4}"/>
              </a:ext>
            </a:extLst>
          </p:cNvPr>
          <p:cNvSpPr>
            <a:spLocks noGrp="1"/>
          </p:cNvSpPr>
          <p:nvPr>
            <p:ph type="sldNum" sz="quarter" idx="12"/>
          </p:nvPr>
        </p:nvSpPr>
        <p:spPr/>
        <p:txBody>
          <a:bodyPr/>
          <a:lstStyle/>
          <a:p>
            <a:fld id="{B9A0A49B-320C-1A4F-B83C-2E5340668522}" type="slidenum">
              <a:rPr lang="en-US" smtClean="0"/>
              <a:t>11</a:t>
            </a:fld>
            <a:endParaRPr lang="en-US"/>
          </a:p>
        </p:txBody>
      </p:sp>
    </p:spTree>
    <p:extLst>
      <p:ext uri="{BB962C8B-B14F-4D97-AF65-F5344CB8AC3E}">
        <p14:creationId xmlns:p14="http://schemas.microsoft.com/office/powerpoint/2010/main" val="14038288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F8B8E-B676-EC7A-5ABA-381C2CCCED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72A8FF8-E9E7-35C5-75CF-438FFBC98437}"/>
              </a:ext>
            </a:extLst>
          </p:cNvPr>
          <p:cNvSpPr>
            <a:spLocks noGrp="1"/>
          </p:cNvSpPr>
          <p:nvPr>
            <p:ph type="title"/>
          </p:nvPr>
        </p:nvSpPr>
        <p:spPr/>
        <p:txBody>
          <a:bodyPr/>
          <a:lstStyle/>
          <a:p>
            <a:r>
              <a:rPr lang="en-US" dirty="0">
                <a:latin typeface="Chalkboard" panose="03050602040202020205" pitchFamily="66" charset="77"/>
              </a:rPr>
              <a:t>Tasks</a:t>
            </a:r>
          </a:p>
        </p:txBody>
      </p:sp>
      <p:sp>
        <p:nvSpPr>
          <p:cNvPr id="4" name="Text Placeholder 3">
            <a:extLst>
              <a:ext uri="{FF2B5EF4-FFF2-40B4-BE49-F238E27FC236}">
                <a16:creationId xmlns:a16="http://schemas.microsoft.com/office/drawing/2014/main" id="{1039D861-C064-0366-B41A-2D06EA4114CF}"/>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305B4FA1-A2D6-CEC7-996F-CF49AC793AF0}"/>
              </a:ext>
            </a:extLst>
          </p:cNvPr>
          <p:cNvSpPr>
            <a:spLocks noGrp="1"/>
          </p:cNvSpPr>
          <p:nvPr>
            <p:ph type="sldNum" sz="quarter" idx="12"/>
          </p:nvPr>
        </p:nvSpPr>
        <p:spPr/>
        <p:txBody>
          <a:bodyPr/>
          <a:lstStyle/>
          <a:p>
            <a:fld id="{867D4A06-35AE-BD4A-84A9-613A26F3D41D}" type="slidenum">
              <a:rPr lang="en-US" smtClean="0"/>
              <a:pPr/>
              <a:t>110</a:t>
            </a:fld>
            <a:endParaRPr lang="en-US"/>
          </a:p>
        </p:txBody>
      </p:sp>
    </p:spTree>
    <p:extLst>
      <p:ext uri="{BB962C8B-B14F-4D97-AF65-F5344CB8AC3E}">
        <p14:creationId xmlns:p14="http://schemas.microsoft.com/office/powerpoint/2010/main" val="41142050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D9234-7EAF-F9B7-A6F9-81CF420CE67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658DA6-32E5-55A0-BE5A-4CA8B2DE48B8}"/>
              </a:ext>
            </a:extLst>
          </p:cNvPr>
          <p:cNvSpPr>
            <a:spLocks noGrp="1"/>
          </p:cNvSpPr>
          <p:nvPr>
            <p:ph type="sldNum" sz="quarter" idx="12"/>
          </p:nvPr>
        </p:nvSpPr>
        <p:spPr/>
        <p:txBody>
          <a:bodyPr/>
          <a:lstStyle/>
          <a:p>
            <a:fld id="{00000000-1234-1234-1234-123412341234}" type="slidenum">
              <a:rPr lang="en-GB" smtClean="0"/>
              <a:pPr/>
              <a:t>111</a:t>
            </a:fld>
            <a:endParaRPr lang="en-GB"/>
          </a:p>
        </p:txBody>
      </p:sp>
      <p:sp>
        <p:nvSpPr>
          <p:cNvPr id="5" name="Google Shape;69;p14">
            <a:extLst>
              <a:ext uri="{FF2B5EF4-FFF2-40B4-BE49-F238E27FC236}">
                <a16:creationId xmlns:a16="http://schemas.microsoft.com/office/drawing/2014/main" id="{A73BF575-783D-3F23-F421-E6D96AF23EDE}"/>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Conversations</a:t>
            </a:r>
          </a:p>
        </p:txBody>
      </p:sp>
    </p:spTree>
    <p:extLst>
      <p:ext uri="{BB962C8B-B14F-4D97-AF65-F5344CB8AC3E}">
        <p14:creationId xmlns:p14="http://schemas.microsoft.com/office/powerpoint/2010/main" val="17746102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828601" y="3041929"/>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7" y="2764862"/>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603709" y="1805538"/>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application acts as either a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36466" y="2728868"/>
            <a:ext cx="308445"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269223" y="2267203"/>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DA671D6-7AEB-47BE-C036-EA05DFDD21DF}"/>
              </a:ext>
            </a:extLst>
          </p:cNvPr>
          <p:cNvSpPr txBox="1"/>
          <p:nvPr/>
        </p:nvSpPr>
        <p:spPr>
          <a:xfrm>
            <a:off x="1150715" y="4153070"/>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is sent over a channel which is a virtual pipe i.e. topic, routing key</a:t>
            </a:r>
          </a:p>
        </p:txBody>
      </p:sp>
      <p:cxnSp>
        <p:nvCxnSpPr>
          <p:cNvPr id="29" name="Straight Arrow Connector 28">
            <a:extLst>
              <a:ext uri="{FF2B5EF4-FFF2-40B4-BE49-F238E27FC236}">
                <a16:creationId xmlns:a16="http://schemas.microsoft.com/office/drawing/2014/main" id="{46E2A7A8-9CA6-30C2-C650-24B8AF56674C}"/>
              </a:ext>
            </a:extLst>
          </p:cNvPr>
          <p:cNvCxnSpPr>
            <a:cxnSpLocks/>
            <a:stCxn id="28" idx="0"/>
          </p:cNvCxnSpPr>
          <p:nvPr/>
        </p:nvCxnSpPr>
        <p:spPr>
          <a:xfrm flipV="1">
            <a:off x="1983472" y="3267402"/>
            <a:ext cx="2426841" cy="885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149267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has a header (metadata) and a body (data)</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47033" y="1850462"/>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4A7D7A-2F03-BCE5-9337-EAE24E719BB9}"/>
              </a:ext>
            </a:extLst>
          </p:cNvPr>
          <p:cNvSpPr txBox="1"/>
          <p:nvPr/>
        </p:nvSpPr>
        <p:spPr>
          <a:xfrm>
            <a:off x="3495379" y="4117239"/>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channel is unidirectional (one way)</a:t>
            </a:r>
          </a:p>
        </p:txBody>
      </p:sp>
      <p:cxnSp>
        <p:nvCxnSpPr>
          <p:cNvPr id="38" name="Straight Arrow Connector 37">
            <a:extLst>
              <a:ext uri="{FF2B5EF4-FFF2-40B4-BE49-F238E27FC236}">
                <a16:creationId xmlns:a16="http://schemas.microsoft.com/office/drawing/2014/main" id="{1E70C78C-0F21-238E-404A-161E3D4E944C}"/>
              </a:ext>
            </a:extLst>
          </p:cNvPr>
          <p:cNvCxnSpPr>
            <a:cxnSpLocks/>
            <a:stCxn id="37" idx="0"/>
          </p:cNvCxnSpPr>
          <p:nvPr/>
        </p:nvCxnSpPr>
        <p:spPr>
          <a:xfrm flipV="1">
            <a:off x="4328136" y="3381701"/>
            <a:ext cx="196477" cy="7355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6098273" y="3971562"/>
            <a:ext cx="232289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Prefer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better than Producer/Consumer for conversation patterns because they indicate role.</a:t>
            </a:r>
          </a:p>
        </p:txBody>
      </p:sp>
    </p:spTree>
    <p:extLst>
      <p:ext uri="{BB962C8B-B14F-4D97-AF65-F5344CB8AC3E}">
        <p14:creationId xmlns:p14="http://schemas.microsoft.com/office/powerpoint/2010/main" val="100107220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33" grpId="0"/>
      <p:bldP spid="37" grpId="0"/>
      <p:bldP spid="6"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942253" y="347880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55959" y="3598311"/>
            <a:ext cx="1509980" cy="300082"/>
          </a:xfrm>
          <a:prstGeom prst="rect">
            <a:avLst/>
          </a:prstGeom>
          <a:noFill/>
        </p:spPr>
        <p:txBody>
          <a:bodyPr wrap="square" rtlCol="0">
            <a:spAutoFit/>
          </a:bodyPr>
          <a:lstStyle/>
          <a:p>
            <a:r>
              <a:rPr lang="en-GB" sz="1350" dirty="0"/>
              <a:t>: Search</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955" y="3537620"/>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17662" y="3609295"/>
            <a:ext cx="1551806" cy="300082"/>
          </a:xfrm>
          <a:prstGeom prst="rect">
            <a:avLst/>
          </a:prstGeom>
          <a:noFill/>
        </p:spPr>
        <p:txBody>
          <a:bodyPr wrap="square" rtlCol="0">
            <a:spAutoFit/>
          </a:bodyPr>
          <a:lstStyle/>
          <a:p>
            <a:r>
              <a:rPr lang="en-GB" sz="1350" dirty="0"/>
              <a:t>: Store Information</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a:off x="3607767" y="3766220"/>
            <a:ext cx="2196188" cy="97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019229" y="3478805"/>
            <a:ext cx="1286109" cy="77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143113" y="3191384"/>
            <a:ext cx="1286109"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6128104" y="4382088"/>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0"/>
          </p:cNvCxnSpPr>
          <p:nvPr/>
        </p:nvCxnSpPr>
        <p:spPr>
          <a:xfrm flipH="1" flipV="1">
            <a:off x="6709619" y="3930446"/>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1158072" y="1892015"/>
            <a:ext cx="1665514" cy="1131079"/>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9" idx="0"/>
          </p:cNvCxnSpPr>
          <p:nvPr/>
        </p:nvCxnSpPr>
        <p:spPr>
          <a:xfrm>
            <a:off x="1990829" y="3023094"/>
            <a:ext cx="784181" cy="455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3734658" y="1946386"/>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567415" y="2454217"/>
            <a:ext cx="218753" cy="737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Google Shape;104;p25">
            <a:extLst>
              <a:ext uri="{FF2B5EF4-FFF2-40B4-BE49-F238E27FC236}">
                <a16:creationId xmlns:a16="http://schemas.microsoft.com/office/drawing/2014/main" id="{53C2598B-C118-9985-EDB5-828D45B4CD56}"/>
              </a:ext>
            </a:extLst>
          </p:cNvPr>
          <p:cNvSpPr txBox="1"/>
          <p:nvPr/>
        </p:nvSpPr>
        <p:spPr>
          <a:xfrm>
            <a:off x="0" y="9778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Tree>
    <p:extLst>
      <p:ext uri="{BB962C8B-B14F-4D97-AF65-F5344CB8AC3E}">
        <p14:creationId xmlns:p14="http://schemas.microsoft.com/office/powerpoint/2010/main" val="28180072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1"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77979"/>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114</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41944" y="36913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03646" y="36913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21709" y="393627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54436" y="369134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23831" y="341427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90955" y="3781447"/>
            <a:ext cx="104230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052657" y="3781444"/>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85214" y="214208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In-Only pattern the requestor sends a request to the provider, but does not seek an acknowledgment of completion of the requested operation</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p:cNvCxnSpPr>
          <p:nvPr/>
        </p:nvCxnSpPr>
        <p:spPr>
          <a:xfrm flipH="1">
            <a:off x="4681058" y="3065416"/>
            <a:ext cx="2232931" cy="8708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40AA340-409B-9E2D-EADB-A75DD41361B7}"/>
              </a:ext>
            </a:extLst>
          </p:cNvPr>
          <p:cNvSpPr txBox="1"/>
          <p:nvPr/>
        </p:nvSpPr>
        <p:spPr>
          <a:xfrm>
            <a:off x="425295" y="1931184"/>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3"/>
            <a:endCxn id="25" idx="1"/>
          </p:cNvCxnSpPr>
          <p:nvPr/>
        </p:nvCxnSpPr>
        <p:spPr>
          <a:xfrm>
            <a:off x="3682845" y="2081225"/>
            <a:ext cx="1602369" cy="5225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751797"/>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115</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07792" y="35739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769495" y="3573921"/>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87557" y="381885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20284" y="3573921"/>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89678" y="3296854"/>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56803" y="3664024"/>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24778" y="3650818"/>
            <a:ext cx="1461240"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51062" y="2024663"/>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fire and forget is used where we are finished with our part in a flow, and transferring control. We need no response as we are done..</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620370" y="2947993"/>
            <a:ext cx="2259467" cy="3488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44A6A1-E0D6-16E0-A5C0-D46692D414D2}"/>
              </a:ext>
            </a:extLst>
          </p:cNvPr>
          <p:cNvSpPr txBox="1"/>
          <p:nvPr/>
        </p:nvSpPr>
        <p:spPr>
          <a:xfrm>
            <a:off x="5951340" y="4583447"/>
            <a:ext cx="1665514" cy="50783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Raises an Order</a:t>
            </a:r>
          </a:p>
        </p:txBody>
      </p:sp>
      <p:cxnSp>
        <p:nvCxnSpPr>
          <p:cNvPr id="12" name="Straight Arrow Connector 11">
            <a:extLst>
              <a:ext uri="{FF2B5EF4-FFF2-40B4-BE49-F238E27FC236}">
                <a16:creationId xmlns:a16="http://schemas.microsoft.com/office/drawing/2014/main" id="{3C869CCF-5FA4-928B-FD31-6ADF36EBCFB0}"/>
              </a:ext>
            </a:extLst>
          </p:cNvPr>
          <p:cNvCxnSpPr>
            <a:cxnSpLocks/>
            <a:stCxn id="11" idx="0"/>
          </p:cNvCxnSpPr>
          <p:nvPr/>
        </p:nvCxnSpPr>
        <p:spPr>
          <a:xfrm flipH="1" flipV="1">
            <a:off x="6532855" y="4131805"/>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A608C4F-BEE3-187C-2D36-1097B7ADD3F8}"/>
              </a:ext>
            </a:extLst>
          </p:cNvPr>
          <p:cNvSpPr txBox="1"/>
          <p:nvPr/>
        </p:nvSpPr>
        <p:spPr>
          <a:xfrm>
            <a:off x="981308" y="2093375"/>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a paid for basket it wants to turn into an order</a:t>
            </a:r>
          </a:p>
        </p:txBody>
      </p:sp>
      <p:cxnSp>
        <p:nvCxnSpPr>
          <p:cNvPr id="21" name="Straight Arrow Connector 20">
            <a:extLst>
              <a:ext uri="{FF2B5EF4-FFF2-40B4-BE49-F238E27FC236}">
                <a16:creationId xmlns:a16="http://schemas.microsoft.com/office/drawing/2014/main" id="{93E068F6-50DE-95F9-2AE4-82E7E2131637}"/>
              </a:ext>
            </a:extLst>
          </p:cNvPr>
          <p:cNvCxnSpPr>
            <a:cxnSpLocks/>
            <a:stCxn id="20" idx="2"/>
          </p:cNvCxnSpPr>
          <p:nvPr/>
        </p:nvCxnSpPr>
        <p:spPr>
          <a:xfrm>
            <a:off x="1814065" y="3016705"/>
            <a:ext cx="784181" cy="663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104;p25">
            <a:extLst>
              <a:ext uri="{FF2B5EF4-FFF2-40B4-BE49-F238E27FC236}">
                <a16:creationId xmlns:a16="http://schemas.microsoft.com/office/drawing/2014/main" id="{CB3E7F4E-34C1-93D6-288D-ECC0CE7A0B76}"/>
              </a:ext>
            </a:extLst>
          </p:cNvPr>
          <p:cNvSpPr txBox="1"/>
          <p:nvPr/>
        </p:nvSpPr>
        <p:spPr>
          <a:xfrm>
            <a:off x="0" y="6373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Tree>
    <p:extLst>
      <p:ext uri="{BB962C8B-B14F-4D97-AF65-F5344CB8AC3E}">
        <p14:creationId xmlns:p14="http://schemas.microsoft.com/office/powerpoint/2010/main" val="229835105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1" grpId="0"/>
      <p:bldP spid="20"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5720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Out-Only (Notification)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116</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89" y="357389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838910" y="3573898"/>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4" y="3296831"/>
            <a:ext cx="1172300"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954917"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43600" y="3663998"/>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Out-Only pattern the requestor subscribes to the provider, and an operation is triggered by receipt of a message but it does not acknowledge the message to the provider.</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1"/>
          </p:cNvCxnSpPr>
          <p:nvPr/>
        </p:nvCxnSpPr>
        <p:spPr>
          <a:xfrm flipH="1">
            <a:off x="4572001" y="2797930"/>
            <a:ext cx="604156" cy="10208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FA7E88-9848-7515-9965-45F7DEC76C1C}"/>
              </a:ext>
            </a:extLst>
          </p:cNvPr>
          <p:cNvSpPr txBox="1"/>
          <p:nvPr/>
        </p:nvSpPr>
        <p:spPr>
          <a:xfrm>
            <a:off x="225439" y="2553107"/>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10" name="Straight Arrow Connector 9">
            <a:extLst>
              <a:ext uri="{FF2B5EF4-FFF2-40B4-BE49-F238E27FC236}">
                <a16:creationId xmlns:a16="http://schemas.microsoft.com/office/drawing/2014/main" id="{A7A674CE-A738-4142-C97E-FFFD774C4BB7}"/>
              </a:ext>
            </a:extLst>
          </p:cNvPr>
          <p:cNvCxnSpPr>
            <a:cxnSpLocks/>
            <a:stCxn id="9" idx="3"/>
          </p:cNvCxnSpPr>
          <p:nvPr/>
        </p:nvCxnSpPr>
        <p:spPr>
          <a:xfrm flipV="1">
            <a:off x="3482989" y="2654695"/>
            <a:ext cx="1604085" cy="48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190248"/>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164A7473-80A6-F099-9E34-DC5CF10FBF62}"/>
              </a:ext>
            </a:extLst>
          </p:cNvPr>
          <p:cNvSpPr/>
          <p:nvPr/>
        </p:nvSpPr>
        <p:spPr>
          <a:xfrm>
            <a:off x="2356331" y="4126135"/>
            <a:ext cx="1619118" cy="4340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 Out-Only (Publish-Subscribe)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117</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5351241" y="314158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5464374" y="3250441"/>
            <a:ext cx="1509980" cy="300082"/>
          </a:xfrm>
          <a:prstGeom prst="rect">
            <a:avLst/>
          </a:prstGeom>
          <a:noFill/>
        </p:spPr>
        <p:txBody>
          <a:bodyPr wrap="square" rtlCol="0">
            <a:spAutoFit/>
          </a:bodyPr>
          <a:lstStyle/>
          <a:p>
            <a:r>
              <a:rPr lang="en-GB" sz="1350" dirty="0"/>
              <a:t>:Store Information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2398026" y="2360479"/>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2839945" y="2494191"/>
            <a:ext cx="881743" cy="300082"/>
          </a:xfrm>
          <a:prstGeom prst="rect">
            <a:avLst/>
          </a:prstGeom>
          <a:noFill/>
        </p:spPr>
        <p:txBody>
          <a:bodyPr wrap="square" rtlCol="0">
            <a:spAutoFit/>
          </a:bodyPr>
          <a:lstStyle/>
          <a:p>
            <a:r>
              <a:rPr lang="en-GB" sz="1350" dirty="0"/>
              <a:t>:Search</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1"/>
            <a:endCxn id="15" idx="3"/>
          </p:cNvCxnSpPr>
          <p:nvPr/>
        </p:nvCxnSpPr>
        <p:spPr>
          <a:xfrm flipH="1" flipV="1">
            <a:off x="4063540" y="2598823"/>
            <a:ext cx="1287701" cy="8301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361673" y="2494192"/>
            <a:ext cx="667146" cy="435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770129" y="2460543"/>
            <a:ext cx="1162225" cy="415498"/>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7323999" y="311393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1"/>
            <a:endCxn id="10" idx="3"/>
          </p:cNvCxnSpPr>
          <p:nvPr/>
        </p:nvCxnSpPr>
        <p:spPr>
          <a:xfrm flipH="1" flipV="1">
            <a:off x="6974354" y="3400482"/>
            <a:ext cx="349645" cy="712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350563" y="1369947"/>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15" idx="1"/>
          </p:cNvCxnSpPr>
          <p:nvPr/>
        </p:nvCxnSpPr>
        <p:spPr>
          <a:xfrm>
            <a:off x="1183320" y="2293277"/>
            <a:ext cx="1214706" cy="3055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4116220" y="1493440"/>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948977" y="2209021"/>
            <a:ext cx="402265" cy="251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674C48C0-12C1-BFF4-B6B5-D27347753176}"/>
              </a:ext>
            </a:extLst>
          </p:cNvPr>
          <p:cNvSpPr/>
          <p:nvPr/>
        </p:nvSpPr>
        <p:spPr>
          <a:xfrm>
            <a:off x="2368890" y="3209177"/>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TextBox 22">
            <a:extLst>
              <a:ext uri="{FF2B5EF4-FFF2-40B4-BE49-F238E27FC236}">
                <a16:creationId xmlns:a16="http://schemas.microsoft.com/office/drawing/2014/main" id="{9F23B0D2-6375-3DB6-DE37-84EA51DE1617}"/>
              </a:ext>
            </a:extLst>
          </p:cNvPr>
          <p:cNvSpPr txBox="1"/>
          <p:nvPr/>
        </p:nvSpPr>
        <p:spPr>
          <a:xfrm>
            <a:off x="2714526" y="3338653"/>
            <a:ext cx="1002326" cy="300082"/>
          </a:xfrm>
          <a:prstGeom prst="rect">
            <a:avLst/>
          </a:prstGeom>
          <a:noFill/>
        </p:spPr>
        <p:txBody>
          <a:bodyPr wrap="square" rtlCol="0">
            <a:spAutoFit/>
          </a:bodyPr>
          <a:lstStyle/>
          <a:p>
            <a:r>
              <a:rPr lang="en-GB" sz="1350" dirty="0"/>
              <a:t>:Availability</a:t>
            </a:r>
          </a:p>
        </p:txBody>
      </p:sp>
      <p:sp>
        <p:nvSpPr>
          <p:cNvPr id="28" name="TextBox 27">
            <a:extLst>
              <a:ext uri="{FF2B5EF4-FFF2-40B4-BE49-F238E27FC236}">
                <a16:creationId xmlns:a16="http://schemas.microsoft.com/office/drawing/2014/main" id="{78F52BE0-F974-DDF0-118C-74A271E50BDC}"/>
              </a:ext>
            </a:extLst>
          </p:cNvPr>
          <p:cNvSpPr txBox="1"/>
          <p:nvPr/>
        </p:nvSpPr>
        <p:spPr>
          <a:xfrm>
            <a:off x="325466" y="2785017"/>
            <a:ext cx="1195805"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all factors for determining if a store is open for business</a:t>
            </a:r>
          </a:p>
        </p:txBody>
      </p:sp>
      <p:cxnSp>
        <p:nvCxnSpPr>
          <p:cNvPr id="29" name="Straight Arrow Connector 28">
            <a:extLst>
              <a:ext uri="{FF2B5EF4-FFF2-40B4-BE49-F238E27FC236}">
                <a16:creationId xmlns:a16="http://schemas.microsoft.com/office/drawing/2014/main" id="{6CB252EB-F4CA-C718-DED1-147755B39EBA}"/>
              </a:ext>
            </a:extLst>
          </p:cNvPr>
          <p:cNvCxnSpPr>
            <a:cxnSpLocks/>
            <a:stCxn id="28" idx="3"/>
            <a:endCxn id="22" idx="1"/>
          </p:cNvCxnSpPr>
          <p:nvPr/>
        </p:nvCxnSpPr>
        <p:spPr>
          <a:xfrm flipV="1">
            <a:off x="1521271" y="3447521"/>
            <a:ext cx="847619" cy="6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B997634-D8F5-37B2-4C9C-46B8B70B93A3}"/>
              </a:ext>
            </a:extLst>
          </p:cNvPr>
          <p:cNvSpPr txBox="1"/>
          <p:nvPr/>
        </p:nvSpPr>
        <p:spPr>
          <a:xfrm>
            <a:off x="2398026" y="4206775"/>
            <a:ext cx="1531530" cy="300082"/>
          </a:xfrm>
          <a:prstGeom prst="rect">
            <a:avLst/>
          </a:prstGeom>
          <a:noFill/>
        </p:spPr>
        <p:txBody>
          <a:bodyPr wrap="square" rtlCol="0">
            <a:spAutoFit/>
          </a:bodyPr>
          <a:lstStyle/>
          <a:p>
            <a:r>
              <a:rPr lang="en-GB" sz="1350" dirty="0"/>
              <a:t>:Pick-Up Locations</a:t>
            </a:r>
          </a:p>
        </p:txBody>
      </p:sp>
      <p:cxnSp>
        <p:nvCxnSpPr>
          <p:cNvPr id="36" name="Straight Connector 35">
            <a:extLst>
              <a:ext uri="{FF2B5EF4-FFF2-40B4-BE49-F238E27FC236}">
                <a16:creationId xmlns:a16="http://schemas.microsoft.com/office/drawing/2014/main" id="{BC0265CF-D859-C201-734D-AE64A55F0D47}"/>
              </a:ext>
            </a:extLst>
          </p:cNvPr>
          <p:cNvCxnSpPr>
            <a:cxnSpLocks/>
            <a:stCxn id="9" idx="1"/>
            <a:endCxn id="39" idx="3"/>
          </p:cNvCxnSpPr>
          <p:nvPr/>
        </p:nvCxnSpPr>
        <p:spPr>
          <a:xfrm flipH="1">
            <a:off x="3975450" y="3429000"/>
            <a:ext cx="1375792" cy="91416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B058F30-A01A-8F9A-83CB-27F95C55A65D}"/>
              </a:ext>
            </a:extLst>
          </p:cNvPr>
          <p:cNvSpPr txBox="1"/>
          <p:nvPr/>
        </p:nvSpPr>
        <p:spPr>
          <a:xfrm>
            <a:off x="203883" y="4632129"/>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where couriers may need to pick up and restrictions</a:t>
            </a:r>
          </a:p>
        </p:txBody>
      </p:sp>
      <p:cxnSp>
        <p:nvCxnSpPr>
          <p:cNvPr id="38" name="Straight Arrow Connector 37">
            <a:extLst>
              <a:ext uri="{FF2B5EF4-FFF2-40B4-BE49-F238E27FC236}">
                <a16:creationId xmlns:a16="http://schemas.microsoft.com/office/drawing/2014/main" id="{BB1F2760-A4AD-2063-449B-315643DEC0A8}"/>
              </a:ext>
            </a:extLst>
          </p:cNvPr>
          <p:cNvCxnSpPr>
            <a:cxnSpLocks/>
            <a:stCxn id="37" idx="0"/>
          </p:cNvCxnSpPr>
          <p:nvPr/>
        </p:nvCxnSpPr>
        <p:spPr>
          <a:xfrm flipV="1">
            <a:off x="1036640" y="4246058"/>
            <a:ext cx="1315493" cy="3860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77CBCB0-D252-F8A9-AD28-207DFCE1BC14}"/>
              </a:ext>
            </a:extLst>
          </p:cNvPr>
          <p:cNvSpPr txBox="1"/>
          <p:nvPr/>
        </p:nvSpPr>
        <p:spPr>
          <a:xfrm>
            <a:off x="6318933" y="3982915"/>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Out-Only is the Publish-Subscribe pattern; a producer is not aware of its consumers; the notification has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loose coupling</a:t>
            </a:r>
          </a:p>
        </p:txBody>
      </p:sp>
      <p:cxnSp>
        <p:nvCxnSpPr>
          <p:cNvPr id="90" name="Straight Arrow Connector 89">
            <a:extLst>
              <a:ext uri="{FF2B5EF4-FFF2-40B4-BE49-F238E27FC236}">
                <a16:creationId xmlns:a16="http://schemas.microsoft.com/office/drawing/2014/main" id="{9314106E-E6B0-861A-7136-C9CE7AB2E54F}"/>
              </a:ext>
            </a:extLst>
          </p:cNvPr>
          <p:cNvCxnSpPr>
            <a:cxnSpLocks/>
          </p:cNvCxnSpPr>
          <p:nvPr/>
        </p:nvCxnSpPr>
        <p:spPr>
          <a:xfrm flipH="1">
            <a:off x="4292056" y="3821478"/>
            <a:ext cx="858053" cy="6086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32023D2-0F63-6CB2-73C9-9A84E77FA38C}"/>
              </a:ext>
            </a:extLst>
          </p:cNvPr>
          <p:cNvCxnSpPr>
            <a:cxnSpLocks/>
            <a:stCxn id="9" idx="1"/>
            <a:endCxn id="22" idx="3"/>
          </p:cNvCxnSpPr>
          <p:nvPr/>
        </p:nvCxnSpPr>
        <p:spPr>
          <a:xfrm flipH="1">
            <a:off x="4034404" y="3429000"/>
            <a:ext cx="1316837" cy="1852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CA6253B-9297-B3BD-5A3A-222494950534}"/>
              </a:ext>
            </a:extLst>
          </p:cNvPr>
          <p:cNvCxnSpPr>
            <a:cxnSpLocks/>
          </p:cNvCxnSpPr>
          <p:nvPr/>
        </p:nvCxnSpPr>
        <p:spPr>
          <a:xfrm flipH="1">
            <a:off x="4147537" y="3294685"/>
            <a:ext cx="699206" cy="89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5488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4" grpId="0"/>
      <p:bldP spid="26" grpId="0"/>
      <p:bldP spid="31" grpId="0"/>
      <p:bldP spid="28" grpId="0"/>
      <p:bldP spid="37" grpId="0"/>
      <p:bldP spid="51"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118</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41769" y="3581353"/>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03471" y="3581362"/>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21533" y="371842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54259" y="328909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23655" y="3350520"/>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21533" y="389256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54259" y="41664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54259" y="4270139"/>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572000" y="1729416"/>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In-Out pattern the provider receives a request from the requestor on one channel, and returns a response from the operation triggered by that message on a separate channel.</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90780" y="3649230"/>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52482" y="3662048"/>
            <a:ext cx="881743" cy="300082"/>
          </a:xfrm>
          <a:prstGeom prst="rect">
            <a:avLst/>
          </a:prstGeom>
          <a:pattFill prst="wdUpDiag">
            <a:fgClr>
              <a:schemeClr val="accent4">
                <a:lumMod val="40000"/>
                <a:lumOff val="60000"/>
              </a:schemeClr>
            </a:fgClr>
            <a:bgClr>
              <a:schemeClr val="bg1"/>
            </a:bgClr>
          </a:patt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027517" y="2860495"/>
            <a:ext cx="2284497" cy="8895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5535877-1414-A302-2A17-D3FDB184C6C4}"/>
              </a:ext>
            </a:extLst>
          </p:cNvPr>
          <p:cNvSpPr txBox="1"/>
          <p:nvPr/>
        </p:nvSpPr>
        <p:spPr>
          <a:xfrm>
            <a:off x="680720" y="4867646"/>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When using an In-Out pattern the provider sets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(conversation id) in the header of the request and the provider returns that id in the header of the response so that we can correlate replies sent over a separate channel.</a:t>
            </a:r>
          </a:p>
        </p:txBody>
      </p:sp>
      <p:cxnSp>
        <p:nvCxnSpPr>
          <p:cNvPr id="8" name="Straight Arrow Connector 7">
            <a:extLst>
              <a:ext uri="{FF2B5EF4-FFF2-40B4-BE49-F238E27FC236}">
                <a16:creationId xmlns:a16="http://schemas.microsoft.com/office/drawing/2014/main" id="{1EE84F89-AA06-325A-6071-6E7FEF71C1A8}"/>
              </a:ext>
            </a:extLst>
          </p:cNvPr>
          <p:cNvCxnSpPr>
            <a:cxnSpLocks/>
            <a:stCxn id="5" idx="0"/>
          </p:cNvCxnSpPr>
          <p:nvPr/>
        </p:nvCxnSpPr>
        <p:spPr>
          <a:xfrm flipV="1">
            <a:off x="2420734" y="3902479"/>
            <a:ext cx="1759183" cy="965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52442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27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Request-Reaction (Command-Acknowledgement)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119</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20929" y="29905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782631" y="29906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00693" y="312767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33419" y="26983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02815" y="2759767"/>
            <a:ext cx="962141" cy="253916"/>
          </a:xfrm>
          <a:prstGeom prst="rect">
            <a:avLst/>
          </a:prstGeom>
          <a:noFill/>
        </p:spPr>
        <p:txBody>
          <a:bodyPr wrap="square" rtlCol="0">
            <a:spAutoFit/>
          </a:bodyPr>
          <a:lstStyle/>
          <a:p>
            <a:r>
              <a:rPr lang="en-GB" sz="1050" dirty="0"/>
              <a:t>1.1 checkout()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00693" y="33018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33419" y="357567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33418" y="3679385"/>
            <a:ext cx="1586537" cy="253916"/>
          </a:xfrm>
          <a:prstGeom prst="rect">
            <a:avLst/>
          </a:prstGeom>
          <a:noFill/>
        </p:spPr>
        <p:txBody>
          <a:bodyPr wrap="square" rtlCol="0">
            <a:spAutoFit/>
          </a:bodyPr>
          <a:lstStyle/>
          <a:p>
            <a:r>
              <a:rPr lang="en-GB" sz="1050" dirty="0"/>
              <a:t>1.2 </a:t>
            </a:r>
            <a:r>
              <a:rPr lang="en-GB" sz="1050" dirty="0" err="1"/>
              <a:t>successfulpayment</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69941" y="3058477"/>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31642" y="3071295"/>
            <a:ext cx="881743" cy="300082"/>
          </a:xfrm>
          <a:prstGeom prst="rect">
            <a:avLst/>
          </a:prstGeom>
          <a:noFill/>
        </p:spPr>
        <p:txBody>
          <a:bodyPr wrap="square" rtlCol="0">
            <a:spAutoFit/>
          </a:bodyPr>
          <a:lstStyle/>
          <a:p>
            <a:r>
              <a:rPr lang="en-GB" sz="1350" dirty="0"/>
              <a:t>:Cashier</a:t>
            </a:r>
          </a:p>
        </p:txBody>
      </p:sp>
      <p:sp>
        <p:nvSpPr>
          <p:cNvPr id="9" name="TextBox 8">
            <a:extLst>
              <a:ext uri="{FF2B5EF4-FFF2-40B4-BE49-F238E27FC236}">
                <a16:creationId xmlns:a16="http://schemas.microsoft.com/office/drawing/2014/main" id="{75FF5848-40F3-6484-B5F5-4AD7B4A4A892}"/>
              </a:ext>
            </a:extLst>
          </p:cNvPr>
          <p:cNvSpPr txBox="1"/>
          <p:nvPr/>
        </p:nvSpPr>
        <p:spPr>
          <a:xfrm>
            <a:off x="645428" y="4161785"/>
            <a:ext cx="30860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Request-Response or Command-Acknowledgement pattern; a requestor triggers an operation on the provider and gets a response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DC71A5C5-14D0-5579-5B1B-A29CC764BCD8}"/>
              </a:ext>
            </a:extLst>
          </p:cNvPr>
          <p:cNvSpPr txBox="1"/>
          <p:nvPr/>
        </p:nvSpPr>
        <p:spPr>
          <a:xfrm>
            <a:off x="6866615" y="1538314"/>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Takes payment for the agreed amount and turns a basket into an order</a:t>
            </a:r>
          </a:p>
        </p:txBody>
      </p:sp>
      <p:cxnSp>
        <p:nvCxnSpPr>
          <p:cNvPr id="15" name="Straight Arrow Connector 14">
            <a:extLst>
              <a:ext uri="{FF2B5EF4-FFF2-40B4-BE49-F238E27FC236}">
                <a16:creationId xmlns:a16="http://schemas.microsoft.com/office/drawing/2014/main" id="{BEC2FF5D-4923-3924-30C9-1BC278C9DEC9}"/>
              </a:ext>
            </a:extLst>
          </p:cNvPr>
          <p:cNvCxnSpPr>
            <a:cxnSpLocks/>
            <a:stCxn id="10" idx="2"/>
          </p:cNvCxnSpPr>
          <p:nvPr/>
        </p:nvCxnSpPr>
        <p:spPr>
          <a:xfrm flipH="1">
            <a:off x="7266635" y="2669393"/>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C950A8-89CD-E00D-51A6-B268AFFC7F28}"/>
              </a:ext>
            </a:extLst>
          </p:cNvPr>
          <p:cNvSpPr txBox="1"/>
          <p:nvPr/>
        </p:nvSpPr>
        <p:spPr>
          <a:xfrm>
            <a:off x="844866" y="1748841"/>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8" name="Straight Arrow Connector 17">
            <a:extLst>
              <a:ext uri="{FF2B5EF4-FFF2-40B4-BE49-F238E27FC236}">
                <a16:creationId xmlns:a16="http://schemas.microsoft.com/office/drawing/2014/main" id="{13E534C0-5BF2-A0AC-BEA8-85FB1F58B5E9}"/>
              </a:ext>
            </a:extLst>
          </p:cNvPr>
          <p:cNvCxnSpPr>
            <a:cxnSpLocks/>
            <a:stCxn id="16" idx="2"/>
          </p:cNvCxnSpPr>
          <p:nvPr/>
        </p:nvCxnSpPr>
        <p:spPr>
          <a:xfrm>
            <a:off x="1677623" y="2672171"/>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06FA23-FCCB-FB6A-E72A-4D6E6CC1EE5F}"/>
              </a:ext>
            </a:extLst>
          </p:cNvPr>
          <p:cNvSpPr txBox="1"/>
          <p:nvPr/>
        </p:nvSpPr>
        <p:spPr>
          <a:xfrm>
            <a:off x="3360837" y="1642815"/>
            <a:ext cx="2082092"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Command: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checkout for the operation to price a basket</a:t>
            </a:r>
          </a:p>
        </p:txBody>
      </p:sp>
      <p:cxnSp>
        <p:nvCxnSpPr>
          <p:cNvPr id="21" name="Straight Arrow Connector 20">
            <a:extLst>
              <a:ext uri="{FF2B5EF4-FFF2-40B4-BE49-F238E27FC236}">
                <a16:creationId xmlns:a16="http://schemas.microsoft.com/office/drawing/2014/main" id="{9427CBDB-C280-D9F0-9690-A2713CC58D5F}"/>
              </a:ext>
            </a:extLst>
          </p:cNvPr>
          <p:cNvCxnSpPr>
            <a:cxnSpLocks/>
            <a:stCxn id="20" idx="2"/>
          </p:cNvCxnSpPr>
          <p:nvPr/>
        </p:nvCxnSpPr>
        <p:spPr>
          <a:xfrm flipH="1" flipV="1">
            <a:off x="4350404" y="2388865"/>
            <a:ext cx="51479" cy="177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32565A2-8D79-4CE6-AF0C-D845B6719197}"/>
              </a:ext>
            </a:extLst>
          </p:cNvPr>
          <p:cNvSpPr txBox="1"/>
          <p:nvPr/>
        </p:nvSpPr>
        <p:spPr>
          <a:xfrm>
            <a:off x="4809214" y="4420677"/>
            <a:ext cx="2057400"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Response: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basket has been paid for</a:t>
            </a:r>
          </a:p>
        </p:txBody>
      </p:sp>
      <p:cxnSp>
        <p:nvCxnSpPr>
          <p:cNvPr id="24" name="Straight Arrow Connector 23">
            <a:extLst>
              <a:ext uri="{FF2B5EF4-FFF2-40B4-BE49-F238E27FC236}">
                <a16:creationId xmlns:a16="http://schemas.microsoft.com/office/drawing/2014/main" id="{949C16F4-F590-B6DF-B5E8-0EF83A8956A7}"/>
              </a:ext>
            </a:extLst>
          </p:cNvPr>
          <p:cNvCxnSpPr>
            <a:cxnSpLocks/>
            <a:stCxn id="22" idx="0"/>
          </p:cNvCxnSpPr>
          <p:nvPr/>
        </p:nvCxnSpPr>
        <p:spPr>
          <a:xfrm flipH="1" flipV="1">
            <a:off x="4853272" y="3966700"/>
            <a:ext cx="984642"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5217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9AD116F-A90E-374B-9733-9A1BEB2C0A9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50331" y="1235211"/>
            <a:ext cx="4387580" cy="438758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A9F7698-FCB9-1A48-9FB8-2BACFE0BA547}"/>
              </a:ext>
            </a:extLst>
          </p:cNvPr>
          <p:cNvSpPr>
            <a:spLocks noGrp="1"/>
          </p:cNvSpPr>
          <p:nvPr>
            <p:ph type="sldNum" sz="quarter" idx="12"/>
          </p:nvPr>
        </p:nvSpPr>
        <p:spPr/>
        <p:txBody>
          <a:bodyPr/>
          <a:lstStyle/>
          <a:p>
            <a:fld id="{B9A0A49B-320C-1A4F-B83C-2E5340668522}" type="slidenum">
              <a:rPr lang="en-US" smtClean="0"/>
              <a:t>12</a:t>
            </a:fld>
            <a:endParaRPr lang="en-US"/>
          </a:p>
        </p:txBody>
      </p:sp>
    </p:spTree>
    <p:extLst>
      <p:ext uri="{BB962C8B-B14F-4D97-AF65-F5344CB8AC3E}">
        <p14:creationId xmlns:p14="http://schemas.microsoft.com/office/powerpoint/2010/main" val="12444873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(Query-Result)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120</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62874" y="2937332"/>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24576" y="2937341"/>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42638" y="307440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75364" y="264507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44760" y="2706500"/>
            <a:ext cx="1314427" cy="253916"/>
          </a:xfrm>
          <a:prstGeom prst="rect">
            <a:avLst/>
          </a:prstGeom>
          <a:noFill/>
        </p:spPr>
        <p:txBody>
          <a:bodyPr wrap="square" rtlCol="0">
            <a:spAutoFit/>
          </a:bodyPr>
          <a:lstStyle/>
          <a:p>
            <a:r>
              <a:rPr lang="en-GB" sz="1050" dirty="0"/>
              <a:t>1.1 </a:t>
            </a:r>
            <a:r>
              <a:rPr lang="en-GB" sz="1050" dirty="0" err="1"/>
              <a:t>getdeliveryfees</a:t>
            </a:r>
            <a:r>
              <a:rPr lang="en-GB" sz="1050" dirty="0"/>
              <a: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42638" y="324854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75364" y="352240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75364" y="3626118"/>
            <a:ext cx="1187905" cy="253916"/>
          </a:xfrm>
          <a:prstGeom prst="rect">
            <a:avLst/>
          </a:prstGeom>
          <a:noFill/>
        </p:spPr>
        <p:txBody>
          <a:bodyPr wrap="square" rtlCol="0">
            <a:spAutoFit/>
          </a:bodyPr>
          <a:lstStyle/>
          <a:p>
            <a:r>
              <a:rPr lang="en-GB" sz="1050" dirty="0"/>
              <a:t>1.2 </a:t>
            </a:r>
            <a:r>
              <a:rPr lang="en-GB" sz="1050" dirty="0" err="1"/>
              <a:t>deliverfee</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11886" y="3005210"/>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73587" y="3018028"/>
            <a:ext cx="881743" cy="300082"/>
          </a:xfrm>
          <a:prstGeom prst="rect">
            <a:avLst/>
          </a:prstGeom>
          <a:noFill/>
        </p:spPr>
        <p:txBody>
          <a:bodyPr wrap="square" rtlCol="0">
            <a:spAutoFit/>
          </a:bodyPr>
          <a:lstStyle/>
          <a:p>
            <a:r>
              <a:rPr lang="en-GB" sz="1350" dirty="0"/>
              <a:t>:Delivery</a:t>
            </a:r>
          </a:p>
        </p:txBody>
      </p:sp>
      <p:sp>
        <p:nvSpPr>
          <p:cNvPr id="9" name="TextBox 8">
            <a:extLst>
              <a:ext uri="{FF2B5EF4-FFF2-40B4-BE49-F238E27FC236}">
                <a16:creationId xmlns:a16="http://schemas.microsoft.com/office/drawing/2014/main" id="{75FF5848-40F3-6484-B5F5-4AD7B4A4A892}"/>
              </a:ext>
            </a:extLst>
          </p:cNvPr>
          <p:cNvSpPr txBox="1"/>
          <p:nvPr/>
        </p:nvSpPr>
        <p:spPr>
          <a:xfrm>
            <a:off x="687373" y="4108519"/>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Query-Result pattern; a requestor triggers a query on the provider and gets a result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886811" y="1695574"/>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19568" y="2618904"/>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541712" y="1847579"/>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for delivery fees for this basket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374469" y="2563160"/>
            <a:ext cx="156811" cy="30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08560" y="1485047"/>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Determines the delivery fee based on store and items in the basket</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08580" y="2616126"/>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4851160" y="4367410"/>
            <a:ext cx="1665514"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Result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fee for the current state of the basket</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22" idx="0"/>
          </p:cNvCxnSpPr>
          <p:nvPr/>
        </p:nvCxnSpPr>
        <p:spPr>
          <a:xfrm flipH="1" flipV="1">
            <a:off x="4895217" y="3913433"/>
            <a:ext cx="788700"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2074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(Subscribe-Notify)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121</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1615" y="2156382"/>
            <a:ext cx="1379765" cy="292733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63317" y="2156391"/>
            <a:ext cx="1379765" cy="292730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1379" y="229346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014105" y="18641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83501" y="1925551"/>
            <a:ext cx="1314427" cy="253916"/>
          </a:xfrm>
          <a:prstGeom prst="rect">
            <a:avLst/>
          </a:prstGeom>
          <a:noFill/>
        </p:spPr>
        <p:txBody>
          <a:bodyPr wrap="square" rtlCol="0">
            <a:spAutoFit/>
          </a:bodyPr>
          <a:lstStyle/>
          <a:p>
            <a:r>
              <a:rPr lang="en-GB" sz="1050" dirty="0"/>
              <a:t>1.1 subscribe()</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1379" y="24675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014105" y="263240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8394" y="2678118"/>
            <a:ext cx="1187905" cy="253916"/>
          </a:xfrm>
          <a:prstGeom prst="rect">
            <a:avLst/>
          </a:prstGeom>
          <a:noFill/>
        </p:spPr>
        <p:txBody>
          <a:bodyPr wrap="square" rtlCol="0">
            <a:spAutoFit/>
          </a:bodyPr>
          <a:lstStyle/>
          <a:p>
            <a:r>
              <a:rPr lang="en-GB" sz="1050" dirty="0"/>
              <a:t>1.2 confirm()</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0627" y="2224261"/>
            <a:ext cx="986943"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2328" y="2237079"/>
            <a:ext cx="881743" cy="300082"/>
          </a:xfrm>
          <a:prstGeom prst="rect">
            <a:avLst/>
          </a:prstGeom>
          <a:noFill/>
        </p:spPr>
        <p:txBody>
          <a:bodyPr wrap="square" rtlCol="0">
            <a:spAutoFit/>
          </a:bodyPr>
          <a:lstStyle/>
          <a:p>
            <a:r>
              <a:rPr lang="en-GB" sz="1350" dirty="0"/>
              <a:t>:provider</a:t>
            </a:r>
          </a:p>
        </p:txBody>
      </p:sp>
      <p:sp>
        <p:nvSpPr>
          <p:cNvPr id="9" name="TextBox 8">
            <a:extLst>
              <a:ext uri="{FF2B5EF4-FFF2-40B4-BE49-F238E27FC236}">
                <a16:creationId xmlns:a16="http://schemas.microsoft.com/office/drawing/2014/main" id="{75FF5848-40F3-6484-B5F5-4AD7B4A4A892}"/>
              </a:ext>
            </a:extLst>
          </p:cNvPr>
          <p:cNvSpPr txBox="1"/>
          <p:nvPr/>
        </p:nvSpPr>
        <p:spPr>
          <a:xfrm>
            <a:off x="262504" y="5206714"/>
            <a:ext cx="2511456"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coupled with Out-Only can support a Subscribe-Notify pattern; a requestor requests to subscribe to a provider (start/stop)</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925552" y="914625"/>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wants to subscribe to notifications</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58309" y="1630206"/>
            <a:ext cx="926653" cy="5208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732414" y="974417"/>
            <a:ext cx="1665514" cy="50783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Subscription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request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565171" y="1482248"/>
            <a:ext cx="156811" cy="2382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47301" y="704098"/>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Manages a list of subscribers</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47321" y="1419679"/>
            <a:ext cx="432737" cy="528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7243081" y="3087296"/>
            <a:ext cx="1576335"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(optional) optionally we ask the requestor to confirm (note role switch!)</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7" idx="3"/>
          </p:cNvCxnSpPr>
          <p:nvPr/>
        </p:nvCxnSpPr>
        <p:spPr>
          <a:xfrm flipH="1" flipV="1">
            <a:off x="4846870" y="2995012"/>
            <a:ext cx="2396212" cy="625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F4D9B3-3A91-1EFB-285E-15858B85576A}"/>
              </a:ext>
            </a:extLst>
          </p:cNvPr>
          <p:cNvCxnSpPr>
            <a:cxnSpLocks/>
          </p:cNvCxnSpPr>
          <p:nvPr/>
        </p:nvCxnSpPr>
        <p:spPr>
          <a:xfrm flipV="1">
            <a:off x="3381378" y="330157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D5CB94-FC8D-D770-1D69-4F9862A29914}"/>
              </a:ext>
            </a:extLst>
          </p:cNvPr>
          <p:cNvCxnSpPr/>
          <p:nvPr/>
        </p:nvCxnSpPr>
        <p:spPr>
          <a:xfrm>
            <a:off x="3995372" y="3470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86C7D70-3142-8DF0-A721-B3CA076C7666}"/>
              </a:ext>
            </a:extLst>
          </p:cNvPr>
          <p:cNvSpPr txBox="1"/>
          <p:nvPr/>
        </p:nvSpPr>
        <p:spPr>
          <a:xfrm>
            <a:off x="4064768" y="3532237"/>
            <a:ext cx="1314427" cy="253916"/>
          </a:xfrm>
          <a:prstGeom prst="rect">
            <a:avLst/>
          </a:prstGeom>
          <a:noFill/>
        </p:spPr>
        <p:txBody>
          <a:bodyPr wrap="square" rtlCol="0">
            <a:spAutoFit/>
          </a:bodyPr>
          <a:lstStyle/>
          <a:p>
            <a:r>
              <a:rPr lang="en-GB" sz="1050" dirty="0"/>
              <a:t>1.3 confirmed()</a:t>
            </a:r>
          </a:p>
        </p:txBody>
      </p:sp>
      <p:cxnSp>
        <p:nvCxnSpPr>
          <p:cNvPr id="28" name="Straight Arrow Connector 27">
            <a:extLst>
              <a:ext uri="{FF2B5EF4-FFF2-40B4-BE49-F238E27FC236}">
                <a16:creationId xmlns:a16="http://schemas.microsoft.com/office/drawing/2014/main" id="{F252322C-A1FC-EE96-4244-C27316A16879}"/>
              </a:ext>
            </a:extLst>
          </p:cNvPr>
          <p:cNvCxnSpPr>
            <a:cxnSpLocks/>
          </p:cNvCxnSpPr>
          <p:nvPr/>
        </p:nvCxnSpPr>
        <p:spPr>
          <a:xfrm flipH="1">
            <a:off x="5045458" y="3602593"/>
            <a:ext cx="2197621" cy="740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BAAECD-D2A9-AE66-6E72-766320C7A783}"/>
              </a:ext>
            </a:extLst>
          </p:cNvPr>
          <p:cNvCxnSpPr>
            <a:cxnSpLocks/>
          </p:cNvCxnSpPr>
          <p:nvPr/>
        </p:nvCxnSpPr>
        <p:spPr>
          <a:xfrm flipV="1">
            <a:off x="3393677" y="432194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36C0B69-C7E9-0BD6-7F08-116E3ADF1B20}"/>
              </a:ext>
            </a:extLst>
          </p:cNvPr>
          <p:cNvCxnSpPr>
            <a:cxnSpLocks/>
          </p:cNvCxnSpPr>
          <p:nvPr/>
        </p:nvCxnSpPr>
        <p:spPr>
          <a:xfrm flipH="1">
            <a:off x="4153216" y="4218375"/>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69E2595-3DBD-D20C-9A00-CAE605E4BA66}"/>
              </a:ext>
            </a:extLst>
          </p:cNvPr>
          <p:cNvSpPr txBox="1"/>
          <p:nvPr/>
        </p:nvSpPr>
        <p:spPr>
          <a:xfrm>
            <a:off x="4101839" y="3868187"/>
            <a:ext cx="1172300" cy="253916"/>
          </a:xfrm>
          <a:prstGeom prst="rect">
            <a:avLst/>
          </a:prstGeom>
          <a:noFill/>
        </p:spPr>
        <p:txBody>
          <a:bodyPr wrap="square" rtlCol="0">
            <a:spAutoFit/>
          </a:bodyPr>
          <a:lstStyle/>
          <a:p>
            <a:r>
              <a:rPr lang="en-GB" sz="1050" dirty="0"/>
              <a:t>1.1 notification()</a:t>
            </a:r>
          </a:p>
        </p:txBody>
      </p:sp>
      <p:sp>
        <p:nvSpPr>
          <p:cNvPr id="37" name="TextBox 36">
            <a:extLst>
              <a:ext uri="{FF2B5EF4-FFF2-40B4-BE49-F238E27FC236}">
                <a16:creationId xmlns:a16="http://schemas.microsoft.com/office/drawing/2014/main" id="{193E1D75-0B04-12CD-66F9-1717317EF9F8}"/>
              </a:ext>
            </a:extLst>
          </p:cNvPr>
          <p:cNvSpPr txBox="1"/>
          <p:nvPr/>
        </p:nvSpPr>
        <p:spPr>
          <a:xfrm>
            <a:off x="198985" y="3465298"/>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Start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8" name="Straight Arrow Connector 37">
            <a:extLst>
              <a:ext uri="{FF2B5EF4-FFF2-40B4-BE49-F238E27FC236}">
                <a16:creationId xmlns:a16="http://schemas.microsoft.com/office/drawing/2014/main" id="{D0709333-F2FF-2E03-8D41-DA3A744899C3}"/>
              </a:ext>
            </a:extLst>
          </p:cNvPr>
          <p:cNvCxnSpPr>
            <a:cxnSpLocks/>
            <a:endCxn id="35" idx="1"/>
          </p:cNvCxnSpPr>
          <p:nvPr/>
        </p:nvCxnSpPr>
        <p:spPr>
          <a:xfrm>
            <a:off x="1707688" y="3729902"/>
            <a:ext cx="2394151" cy="2652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69DE2B7-6108-D8A7-A275-6B99FD7928B5}"/>
              </a:ext>
            </a:extLst>
          </p:cNvPr>
          <p:cNvCxnSpPr>
            <a:cxnSpLocks/>
          </p:cNvCxnSpPr>
          <p:nvPr/>
        </p:nvCxnSpPr>
        <p:spPr>
          <a:xfrm flipV="1">
            <a:off x="3353675" y="498177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BBADB61-1EC7-731B-5E24-75E0467C29DD}"/>
              </a:ext>
            </a:extLst>
          </p:cNvPr>
          <p:cNvCxnSpPr/>
          <p:nvPr/>
        </p:nvCxnSpPr>
        <p:spPr>
          <a:xfrm>
            <a:off x="3986401" y="455244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513D42F-A816-117D-B3A6-54B091359551}"/>
              </a:ext>
            </a:extLst>
          </p:cNvPr>
          <p:cNvSpPr txBox="1"/>
          <p:nvPr/>
        </p:nvSpPr>
        <p:spPr>
          <a:xfrm>
            <a:off x="4055797" y="4613868"/>
            <a:ext cx="1314427" cy="253916"/>
          </a:xfrm>
          <a:prstGeom prst="rect">
            <a:avLst/>
          </a:prstGeom>
          <a:noFill/>
        </p:spPr>
        <p:txBody>
          <a:bodyPr wrap="square" rtlCol="0">
            <a:spAutoFit/>
          </a:bodyPr>
          <a:lstStyle/>
          <a:p>
            <a:r>
              <a:rPr lang="en-GB" sz="1050" dirty="0"/>
              <a:t>1.1 stop()</a:t>
            </a:r>
          </a:p>
        </p:txBody>
      </p:sp>
      <p:sp>
        <p:nvSpPr>
          <p:cNvPr id="43" name="TextBox 42">
            <a:extLst>
              <a:ext uri="{FF2B5EF4-FFF2-40B4-BE49-F238E27FC236}">
                <a16:creationId xmlns:a16="http://schemas.microsoft.com/office/drawing/2014/main" id="{C8D7565F-500F-B306-4026-2E5014623AB6}"/>
              </a:ext>
            </a:extLst>
          </p:cNvPr>
          <p:cNvSpPr txBox="1"/>
          <p:nvPr/>
        </p:nvSpPr>
        <p:spPr>
          <a:xfrm>
            <a:off x="5045458" y="5460581"/>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Stop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44" name="Straight Arrow Connector 43">
            <a:extLst>
              <a:ext uri="{FF2B5EF4-FFF2-40B4-BE49-F238E27FC236}">
                <a16:creationId xmlns:a16="http://schemas.microsoft.com/office/drawing/2014/main" id="{FBC8D8BA-27D9-DDEB-CC6C-8E4D55B0B5FC}"/>
              </a:ext>
            </a:extLst>
          </p:cNvPr>
          <p:cNvCxnSpPr>
            <a:cxnSpLocks/>
            <a:stCxn id="43" idx="0"/>
            <a:endCxn id="42" idx="2"/>
          </p:cNvCxnSpPr>
          <p:nvPr/>
        </p:nvCxnSpPr>
        <p:spPr>
          <a:xfrm flipH="1" flipV="1">
            <a:off x="4713011" y="4867784"/>
            <a:ext cx="1165204" cy="5927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92467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P spid="37" grpId="0"/>
      <p:bldP spid="42" grpId="0"/>
      <p:bldP spid="43"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Blocking In-Out (Request-Reply) </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122</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unique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Reply To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channel (in the request message header/metadata) and the provider uses that channel for the response, allowing the sender to look up the suspended workflow.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thus not required</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3234048"/>
            <a:ext cx="1893378" cy="890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flipV="1">
            <a:off x="4703861" y="3154007"/>
            <a:ext cx="1893378" cy="80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43496A8-6FB8-C10D-9007-F6987E122599}"/>
              </a:ext>
            </a:extLst>
          </p:cNvPr>
          <p:cNvSpPr txBox="1"/>
          <p:nvPr/>
        </p:nvSpPr>
        <p:spPr>
          <a:xfrm>
            <a:off x="1226292" y="4739160"/>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block on the Reply To channel whilst awaiting the reply.</a:t>
            </a:r>
            <a:endParaRPr lang="en-GB" sz="1350" dirty="0"/>
          </a:p>
        </p:txBody>
      </p:sp>
      <p:cxnSp>
        <p:nvCxnSpPr>
          <p:cNvPr id="8" name="Straight Arrow Connector 7">
            <a:extLst>
              <a:ext uri="{FF2B5EF4-FFF2-40B4-BE49-F238E27FC236}">
                <a16:creationId xmlns:a16="http://schemas.microsoft.com/office/drawing/2014/main" id="{FCACA54B-1068-C7F7-7D05-11DBE5A8A16F}"/>
              </a:ext>
            </a:extLst>
          </p:cNvPr>
          <p:cNvCxnSpPr>
            <a:cxnSpLocks/>
            <a:stCxn id="5" idx="0"/>
            <a:endCxn id="6" idx="2"/>
          </p:cNvCxnSpPr>
          <p:nvPr/>
        </p:nvCxnSpPr>
        <p:spPr>
          <a:xfrm flipV="1">
            <a:off x="2476005" y="3977809"/>
            <a:ext cx="440872" cy="761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00381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P spid="5"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9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123</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8881" y="33224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583" y="33225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8645" y="34595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177" y="2995521"/>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0767" y="3091667"/>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8645" y="36337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178" y="3864171"/>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371" y="4123247"/>
            <a:ext cx="1471374" cy="253916"/>
          </a:xfrm>
          <a:prstGeom prst="rect">
            <a:avLst/>
          </a:prstGeom>
          <a:noFill/>
        </p:spPr>
        <p:txBody>
          <a:bodyPr wrap="square" rtlCol="0">
            <a:spAutoFit/>
          </a:bodyPr>
          <a:lstStyle/>
          <a:p>
            <a:r>
              <a:rPr lang="en-GB" sz="1050" dirty="0"/>
              <a:t>1.2 response()</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112" y="1582524"/>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a provider solicits a response from a subscriber, and await a confirmation </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7892" y="3390376"/>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594" y="3403195"/>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p:cNvCxnSpPr>
          <p:nvPr/>
        </p:nvCxnSpPr>
        <p:spPr>
          <a:xfrm flipH="1">
            <a:off x="4639112" y="2091809"/>
            <a:ext cx="1729354" cy="7462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150" y="4473910"/>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the subscriber confirms receipt of the provider’s solicitation </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164" y="3939945"/>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89270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2263"/>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124</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9287" y="3304516"/>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989" y="3304525"/>
            <a:ext cx="174901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9051" y="344159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583" y="2977538"/>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1173" y="3073683"/>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9051" y="361572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584" y="3846188"/>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777" y="3993302"/>
            <a:ext cx="1471374" cy="253916"/>
          </a:xfrm>
          <a:prstGeom prst="rect">
            <a:avLst/>
          </a:prstGeom>
          <a:noFill/>
        </p:spPr>
        <p:txBody>
          <a:bodyPr wrap="square" rtlCol="0">
            <a:spAutoFit/>
          </a:bodyPr>
          <a:lstStyle/>
          <a:p>
            <a:r>
              <a:rPr lang="en-GB" sz="1050" dirty="0"/>
              <a:t>1.2 ready()</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518" y="1452578"/>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Delivery service assigns delivery request to drivers</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28283" y="3372393"/>
            <a:ext cx="1195529" cy="300082"/>
          </a:xfrm>
          <a:prstGeom prst="rect">
            <a:avLst/>
          </a:prstGeom>
          <a:noFill/>
        </p:spPr>
        <p:txBody>
          <a:bodyPr wrap="square" rtlCol="0">
            <a:spAutoFit/>
          </a:bodyPr>
          <a:lstStyle/>
          <a:p>
            <a:r>
              <a:rPr lang="en-GB" sz="1350" dirty="0"/>
              <a:t>:Courier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999" y="3385211"/>
            <a:ext cx="1379764" cy="300082"/>
          </a:xfrm>
          <a:prstGeom prst="rect">
            <a:avLst/>
          </a:prstGeom>
          <a:noFill/>
        </p:spPr>
        <p:txBody>
          <a:bodyPr wrap="square" rtlCol="0">
            <a:spAutoFit/>
          </a:bodyPr>
          <a:lstStyle/>
          <a:p>
            <a:r>
              <a:rPr lang="en-GB" sz="1350" dirty="0"/>
              <a:t>:Delivery</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a:endCxn id="7" idx="0"/>
          </p:cNvCxnSpPr>
          <p:nvPr/>
        </p:nvCxnSpPr>
        <p:spPr>
          <a:xfrm>
            <a:off x="6379532" y="1960409"/>
            <a:ext cx="365963" cy="1344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556" y="4343965"/>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offers jobs depending on location and busyness</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570" y="3810000"/>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33B581-345E-6B23-9A6F-ACBCAAA880A9}"/>
              </a:ext>
            </a:extLst>
          </p:cNvPr>
          <p:cNvSpPr txBox="1"/>
          <p:nvPr/>
        </p:nvSpPr>
        <p:spPr>
          <a:xfrm>
            <a:off x="684925" y="1531808"/>
            <a:ext cx="348002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Query to see if a courier is available to receive orders for delivery; usually Delivery service will follow with notifications of available work.</a:t>
            </a:r>
          </a:p>
        </p:txBody>
      </p:sp>
      <p:cxnSp>
        <p:nvCxnSpPr>
          <p:cNvPr id="15" name="Straight Arrow Connector 14">
            <a:extLst>
              <a:ext uri="{FF2B5EF4-FFF2-40B4-BE49-F238E27FC236}">
                <a16:creationId xmlns:a16="http://schemas.microsoft.com/office/drawing/2014/main" id="{04781FC1-7DB7-B239-DB29-F2B67A0A9C61}"/>
              </a:ext>
            </a:extLst>
          </p:cNvPr>
          <p:cNvCxnSpPr>
            <a:cxnSpLocks/>
            <a:stCxn id="10" idx="2"/>
          </p:cNvCxnSpPr>
          <p:nvPr/>
        </p:nvCxnSpPr>
        <p:spPr>
          <a:xfrm>
            <a:off x="2424939" y="2455138"/>
            <a:ext cx="2071999" cy="52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82765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P spid="10"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6;p26">
            <a:extLst>
              <a:ext uri="{FF2B5EF4-FFF2-40B4-BE49-F238E27FC236}">
                <a16:creationId xmlns:a16="http://schemas.microsoft.com/office/drawing/2014/main" id="{C6257019-E1F6-012B-6E7A-DB13C964CA40}"/>
              </a:ext>
            </a:extLst>
          </p:cNvPr>
          <p:cNvSpPr txBox="1"/>
          <p:nvPr/>
        </p:nvSpPr>
        <p:spPr>
          <a:xfrm rot="10800000" flipV="1">
            <a:off x="836142" y="1180213"/>
            <a:ext cx="1265423" cy="204538"/>
          </a:xfrm>
          <a:prstGeom prst="rect">
            <a:avLst/>
          </a:prstGeom>
          <a:noFill/>
          <a:ln>
            <a:noFill/>
          </a:ln>
        </p:spPr>
        <p:txBody>
          <a:bodyPr spcFirstLastPara="1" wrap="square" lIns="0" tIns="0" rIns="38570" bIns="0" anchor="t" anchorCtr="0">
            <a:noAutofit/>
          </a:bodyPr>
          <a:lstStyle/>
          <a:p>
            <a:pPr defTabSz="420624">
              <a:spcAft>
                <a:spcPts val="600"/>
              </a:spcAft>
            </a:pPr>
            <a:r>
              <a:rPr lang="en-GB" sz="1932" kern="1200" dirty="0">
                <a:solidFill>
                  <a:schemeClr val="tx1"/>
                </a:solidFill>
                <a:latin typeface="Chalkboard" panose="03050602040202020205" pitchFamily="66" charset="77"/>
                <a:ea typeface="+mn-ea"/>
                <a:cs typeface="+mn-cs"/>
                <a:sym typeface="Inter Medium"/>
              </a:rPr>
              <a:t>Messaging</a:t>
            </a:r>
            <a:endParaRPr lang="en-GB" sz="2100" dirty="0">
              <a:latin typeface="Chalkboard" panose="03050602040202020205" pitchFamily="66" charset="77"/>
              <a:ea typeface="Inter Medium"/>
              <a:cs typeface="Inter Medium"/>
              <a:sym typeface="Inter Medium"/>
            </a:endParaRPr>
          </a:p>
        </p:txBody>
      </p:sp>
      <p:sp>
        <p:nvSpPr>
          <p:cNvPr id="4" name="Google Shape;118;p26">
            <a:extLst>
              <a:ext uri="{FF2B5EF4-FFF2-40B4-BE49-F238E27FC236}">
                <a16:creationId xmlns:a16="http://schemas.microsoft.com/office/drawing/2014/main" id="{7CB18EA4-8F13-1DFA-C59F-9FCE81DCF2B5}"/>
              </a:ext>
            </a:extLst>
          </p:cNvPr>
          <p:cNvSpPr txBox="1"/>
          <p:nvPr/>
        </p:nvSpPr>
        <p:spPr>
          <a:xfrm>
            <a:off x="836143" y="1828616"/>
            <a:ext cx="999666"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Has Intent</a:t>
            </a:r>
            <a:endParaRPr lang="en-GB" sz="1350" dirty="0">
              <a:latin typeface="Chalkboard" panose="03050602040202020205" pitchFamily="66" charset="77"/>
            </a:endParaRPr>
          </a:p>
        </p:txBody>
      </p:sp>
      <p:sp>
        <p:nvSpPr>
          <p:cNvPr id="5" name="Google Shape;121;p26">
            <a:extLst>
              <a:ext uri="{FF2B5EF4-FFF2-40B4-BE49-F238E27FC236}">
                <a16:creationId xmlns:a16="http://schemas.microsoft.com/office/drawing/2014/main" id="{5854F91A-8385-FB41-3CAE-EC503BDEF1AF}"/>
              </a:ext>
            </a:extLst>
          </p:cNvPr>
          <p:cNvSpPr txBox="1"/>
          <p:nvPr/>
        </p:nvSpPr>
        <p:spPr>
          <a:xfrm>
            <a:off x="811501" y="2169774"/>
            <a:ext cx="2175648" cy="1150238"/>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Request An Answer (Query)</a:t>
            </a:r>
          </a:p>
          <a:p>
            <a:pPr defTabSz="420624">
              <a:spcAft>
                <a:spcPts val="600"/>
              </a:spcAft>
            </a:pPr>
            <a:r>
              <a:rPr lang="en-GB" sz="1242" kern="1200">
                <a:solidFill>
                  <a:schemeClr val="tx1"/>
                </a:solidFill>
                <a:latin typeface="Chalkboard" panose="03050602040202020205" pitchFamily="66" charset="77"/>
                <a:ea typeface="+mn-ea"/>
                <a:cs typeface="+mn-cs"/>
              </a:rPr>
              <a:t>Transfer of Control</a:t>
            </a:r>
          </a:p>
          <a:p>
            <a:pPr defTabSz="420624">
              <a:spcAft>
                <a:spcPts val="600"/>
              </a:spcAft>
            </a:pPr>
            <a:r>
              <a:rPr lang="en-GB" sz="1242" kern="1200">
                <a:solidFill>
                  <a:schemeClr val="tx1"/>
                </a:solidFill>
                <a:latin typeface="Chalkboard" panose="03050602040202020205" pitchFamily="66" charset="77"/>
                <a:ea typeface="+mn-ea"/>
                <a:cs typeface="+mn-cs"/>
              </a:rPr>
              <a:t>(Command)</a:t>
            </a:r>
          </a:p>
          <a:p>
            <a:pPr defTabSz="420624">
              <a:spcAft>
                <a:spcPts val="600"/>
              </a:spcAft>
            </a:pPr>
            <a:r>
              <a:rPr lang="en-GB" sz="1242" kern="1200">
                <a:solidFill>
                  <a:schemeClr val="tx1"/>
                </a:solidFill>
                <a:latin typeface="Chalkboard" panose="03050602040202020205" pitchFamily="66" charset="77"/>
                <a:ea typeface="+mn-ea"/>
                <a:cs typeface="+mn-cs"/>
              </a:rPr>
              <a:t>Transfer of Value</a:t>
            </a:r>
            <a:endParaRPr lang="en-GB" sz="1350">
              <a:latin typeface="Chalkboard" panose="03050602040202020205" pitchFamily="66" charset="77"/>
            </a:endParaRPr>
          </a:p>
        </p:txBody>
      </p:sp>
      <p:sp>
        <p:nvSpPr>
          <p:cNvPr id="6" name="Google Shape;123;p26">
            <a:extLst>
              <a:ext uri="{FF2B5EF4-FFF2-40B4-BE49-F238E27FC236}">
                <a16:creationId xmlns:a16="http://schemas.microsoft.com/office/drawing/2014/main" id="{61E12028-734C-8DC9-66A1-98BB55EDDD1B}"/>
              </a:ext>
            </a:extLst>
          </p:cNvPr>
          <p:cNvSpPr txBox="1"/>
          <p:nvPr/>
        </p:nvSpPr>
        <p:spPr>
          <a:xfrm>
            <a:off x="811501" y="3260650"/>
            <a:ext cx="1813761" cy="614066"/>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Part of a Workflow</a:t>
            </a:r>
          </a:p>
          <a:p>
            <a:pPr defTabSz="420624">
              <a:spcAft>
                <a:spcPts val="600"/>
              </a:spcAft>
            </a:pPr>
            <a:r>
              <a:rPr lang="en-GB" sz="1242" kern="1200">
                <a:solidFill>
                  <a:schemeClr val="tx1"/>
                </a:solidFill>
                <a:latin typeface="Chalkboard" panose="03050602040202020205" pitchFamily="66" charset="77"/>
                <a:ea typeface="+mn-ea"/>
                <a:cs typeface="+mn-cs"/>
              </a:rPr>
              <a:t>Part of a Conversation</a:t>
            </a:r>
            <a:endParaRPr lang="en-GB" sz="1350">
              <a:latin typeface="Chalkboard" panose="03050602040202020205" pitchFamily="66" charset="77"/>
            </a:endParaRPr>
          </a:p>
        </p:txBody>
      </p:sp>
      <p:sp>
        <p:nvSpPr>
          <p:cNvPr id="7" name="Google Shape;123;p26">
            <a:extLst>
              <a:ext uri="{FF2B5EF4-FFF2-40B4-BE49-F238E27FC236}">
                <a16:creationId xmlns:a16="http://schemas.microsoft.com/office/drawing/2014/main" id="{BA0C3D8D-2C79-23EC-B0EC-2CE6BFE29348}"/>
              </a:ext>
            </a:extLst>
          </p:cNvPr>
          <p:cNvSpPr txBox="1"/>
          <p:nvPr/>
        </p:nvSpPr>
        <p:spPr>
          <a:xfrm>
            <a:off x="811501" y="3965903"/>
            <a:ext cx="1515658" cy="537122"/>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 sz="1242" kern="1200">
                <a:solidFill>
                  <a:schemeClr val="tx1"/>
                </a:solidFill>
                <a:latin typeface="Chalkboard" panose="03050602040202020205" pitchFamily="66" charset="77"/>
                <a:ea typeface="+mn-ea"/>
                <a:cs typeface="+mn-cs"/>
              </a:rPr>
              <a:t>Concerned with the Future</a:t>
            </a:r>
            <a:endParaRPr lang="en" sz="1350">
              <a:latin typeface="Chalkboard" panose="03050602040202020205" pitchFamily="66" charset="77"/>
            </a:endParaRPr>
          </a:p>
        </p:txBody>
      </p:sp>
      <p:pic>
        <p:nvPicPr>
          <p:cNvPr id="9" name="Picture 8" descr="A screenshot of a computer&#10;&#10;Description automatically generated">
            <a:extLst>
              <a:ext uri="{FF2B5EF4-FFF2-40B4-BE49-F238E27FC236}">
                <a16:creationId xmlns:a16="http://schemas.microsoft.com/office/drawing/2014/main" id="{0AFC4551-D2AA-E589-260E-4ED61CA2D7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69812" y="1370232"/>
            <a:ext cx="2500659" cy="187549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2A44AA7-5C79-AD1A-7D1A-3E47997741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44665" y="4054519"/>
            <a:ext cx="2950954" cy="2213215"/>
          </a:xfrm>
          <a:prstGeom prst="rect">
            <a:avLst/>
          </a:prstGeom>
        </p:spPr>
      </p:pic>
      <p:sp>
        <p:nvSpPr>
          <p:cNvPr id="12" name="Footer Placeholder 1">
            <a:extLst>
              <a:ext uri="{FF2B5EF4-FFF2-40B4-BE49-F238E27FC236}">
                <a16:creationId xmlns:a16="http://schemas.microsoft.com/office/drawing/2014/main" id="{59EA71C9-B7DF-0D12-B88A-54C2C23B7F12}"/>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3" name="Slide Number Placeholder 2">
            <a:extLst>
              <a:ext uri="{FF2B5EF4-FFF2-40B4-BE49-F238E27FC236}">
                <a16:creationId xmlns:a16="http://schemas.microsoft.com/office/drawing/2014/main" id="{A45FF72D-D03F-A204-EB4D-02F78AD770CE}"/>
              </a:ext>
            </a:extLst>
          </p:cNvPr>
          <p:cNvSpPr>
            <a:spLocks noGrp="1"/>
          </p:cNvSpPr>
          <p:nvPr>
            <p:ph type="sldNum" sz="quarter" idx="12"/>
          </p:nvPr>
        </p:nvSpPr>
        <p:spPr>
          <a:xfrm>
            <a:off x="6553200" y="6356350"/>
            <a:ext cx="2133600" cy="365125"/>
          </a:xfrm>
        </p:spPr>
        <p:txBody>
          <a:bodyPr/>
          <a:lstStyle/>
          <a:p>
            <a:fld id="{53C7D256-7CB4-8D4B-B359-120D79D46DFF}" type="slidenum">
              <a:rPr lang="en-US" smtClean="0"/>
              <a:t>125</a:t>
            </a:fld>
            <a:endParaRPr lang="en-US"/>
          </a:p>
        </p:txBody>
      </p:sp>
      <p:sp>
        <p:nvSpPr>
          <p:cNvPr id="2" name="Google Shape;118;p26">
            <a:extLst>
              <a:ext uri="{FF2B5EF4-FFF2-40B4-BE49-F238E27FC236}">
                <a16:creationId xmlns:a16="http://schemas.microsoft.com/office/drawing/2014/main" id="{FBA205A2-9A55-E999-72C3-A56CE7321CCE}"/>
              </a:ext>
            </a:extLst>
          </p:cNvPr>
          <p:cNvSpPr txBox="1"/>
          <p:nvPr/>
        </p:nvSpPr>
        <p:spPr>
          <a:xfrm>
            <a:off x="4589168" y="65005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In-Only (fire and forget)</a:t>
            </a:r>
            <a:endParaRPr lang="en-GB" sz="1350" dirty="0">
              <a:latin typeface="Chalkboard" panose="03050602040202020205" pitchFamily="66" charset="77"/>
            </a:endParaRPr>
          </a:p>
        </p:txBody>
      </p:sp>
      <p:sp>
        <p:nvSpPr>
          <p:cNvPr id="8" name="Google Shape;118;p26">
            <a:extLst>
              <a:ext uri="{FF2B5EF4-FFF2-40B4-BE49-F238E27FC236}">
                <a16:creationId xmlns:a16="http://schemas.microsoft.com/office/drawing/2014/main" id="{1E4DA479-565D-432E-9E5E-603549A2EEEA}"/>
              </a:ext>
            </a:extLst>
          </p:cNvPr>
          <p:cNvSpPr txBox="1"/>
          <p:nvPr/>
        </p:nvSpPr>
        <p:spPr>
          <a:xfrm>
            <a:off x="4626553" y="3619923"/>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In-Out (request-reaction)</a:t>
            </a:r>
            <a:endParaRPr lang="en-GB" sz="1350" dirty="0">
              <a:latin typeface="Chalkboard" panose="03050602040202020205" pitchFamily="66" charset="77"/>
            </a:endParaRPr>
          </a:p>
        </p:txBody>
      </p:sp>
    </p:spTree>
    <p:extLst>
      <p:ext uri="{BB962C8B-B14F-4D97-AF65-F5344CB8AC3E}">
        <p14:creationId xmlns:p14="http://schemas.microsoft.com/office/powerpoint/2010/main" val="36474409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DAD518-E06E-A950-731E-A242DCB22670}"/>
              </a:ext>
            </a:extLst>
          </p:cNvPr>
          <p:cNvSpPr>
            <a:spLocks noGrp="1"/>
          </p:cNvSpPr>
          <p:nvPr>
            <p:ph type="sldNum" sz="quarter" idx="12"/>
          </p:nvPr>
        </p:nvSpPr>
        <p:spPr/>
        <p:txBody>
          <a:bodyPr/>
          <a:lstStyle/>
          <a:p>
            <a:fld id="{867D4A06-35AE-BD4A-84A9-613A26F3D41D}" type="slidenum">
              <a:rPr lang="en-US" smtClean="0"/>
              <a:pPr/>
              <a:t>126</a:t>
            </a:fld>
            <a:endParaRPr lang="en-US"/>
          </a:p>
        </p:txBody>
      </p:sp>
      <p:sp>
        <p:nvSpPr>
          <p:cNvPr id="3" name="Google Shape;106;p26">
            <a:extLst>
              <a:ext uri="{FF2B5EF4-FFF2-40B4-BE49-F238E27FC236}">
                <a16:creationId xmlns:a16="http://schemas.microsoft.com/office/drawing/2014/main" id="{22862D58-C8A9-6A75-D475-D235C4F72622}"/>
              </a:ext>
            </a:extLst>
          </p:cNvPr>
          <p:cNvSpPr txBox="1"/>
          <p:nvPr/>
        </p:nvSpPr>
        <p:spPr>
          <a:xfrm rot="10800000" flipV="1">
            <a:off x="711306" y="1855949"/>
            <a:ext cx="1363455" cy="220383"/>
          </a:xfrm>
          <a:prstGeom prst="rect">
            <a:avLst/>
          </a:prstGeom>
          <a:noFill/>
          <a:ln>
            <a:noFill/>
          </a:ln>
        </p:spPr>
        <p:txBody>
          <a:bodyPr spcFirstLastPara="1" wrap="square" lIns="0" tIns="0" rIns="38570" bIns="0" anchor="t" anchorCtr="0">
            <a:noAutofit/>
          </a:bodyPr>
          <a:lstStyle/>
          <a:p>
            <a:r>
              <a:rPr lang="en" sz="2100" dirty="0" err="1">
                <a:latin typeface="Chalkboard" panose="03050602040202020205" pitchFamily="66" charset="77"/>
                <a:ea typeface="Inter Medium"/>
                <a:cs typeface="Inter Medium"/>
                <a:sym typeface="Inter Medium"/>
              </a:rPr>
              <a:t>Eventing</a:t>
            </a:r>
            <a:endParaRPr sz="2100" dirty="0">
              <a:latin typeface="Chalkboard" panose="03050602040202020205" pitchFamily="66" charset="77"/>
              <a:ea typeface="Inter Medium"/>
              <a:cs typeface="Inter Medium"/>
              <a:sym typeface="Inter Medium"/>
            </a:endParaRPr>
          </a:p>
        </p:txBody>
      </p:sp>
      <p:sp>
        <p:nvSpPr>
          <p:cNvPr id="4" name="Google Shape;120;p26">
            <a:extLst>
              <a:ext uri="{FF2B5EF4-FFF2-40B4-BE49-F238E27FC236}">
                <a16:creationId xmlns:a16="http://schemas.microsoft.com/office/drawing/2014/main" id="{28530006-BB3B-2674-2225-414DF26051F2}"/>
              </a:ext>
            </a:extLst>
          </p:cNvPr>
          <p:cNvSpPr txBox="1"/>
          <p:nvPr/>
        </p:nvSpPr>
        <p:spPr>
          <a:xfrm>
            <a:off x="762254" y="2399500"/>
            <a:ext cx="1363455"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Provides Facts</a:t>
            </a:r>
            <a:endParaRPr sz="1350" dirty="0">
              <a:latin typeface="Chalkboard" panose="03050602040202020205" pitchFamily="66" charset="77"/>
            </a:endParaRPr>
          </a:p>
        </p:txBody>
      </p:sp>
      <p:sp>
        <p:nvSpPr>
          <p:cNvPr id="5" name="Google Shape;122;p26">
            <a:extLst>
              <a:ext uri="{FF2B5EF4-FFF2-40B4-BE49-F238E27FC236}">
                <a16:creationId xmlns:a16="http://schemas.microsoft.com/office/drawing/2014/main" id="{17CF7B64-060D-668C-27A9-7ED7732C54FA}"/>
              </a:ext>
            </a:extLst>
          </p:cNvPr>
          <p:cNvSpPr txBox="1"/>
          <p:nvPr/>
        </p:nvSpPr>
        <p:spPr>
          <a:xfrm>
            <a:off x="762253" y="2911305"/>
            <a:ext cx="2070698"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Things you Report On</a:t>
            </a:r>
            <a:endParaRPr sz="1350" dirty="0">
              <a:latin typeface="Chalkboard" panose="03050602040202020205" pitchFamily="66" charset="77"/>
            </a:endParaRPr>
          </a:p>
        </p:txBody>
      </p:sp>
      <p:sp>
        <p:nvSpPr>
          <p:cNvPr id="6" name="Google Shape;124;p26">
            <a:extLst>
              <a:ext uri="{FF2B5EF4-FFF2-40B4-BE49-F238E27FC236}">
                <a16:creationId xmlns:a16="http://schemas.microsoft.com/office/drawing/2014/main" id="{DABBADF8-F43E-F348-F318-2BFDEE359563}"/>
              </a:ext>
            </a:extLst>
          </p:cNvPr>
          <p:cNvSpPr txBox="1"/>
          <p:nvPr/>
        </p:nvSpPr>
        <p:spPr>
          <a:xfrm>
            <a:off x="762253" y="3353913"/>
            <a:ext cx="2151692"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No Expectations</a:t>
            </a:r>
            <a:endParaRPr sz="1350" dirty="0">
              <a:latin typeface="Chalkboard" panose="03050602040202020205" pitchFamily="66" charset="77"/>
            </a:endParaRPr>
          </a:p>
        </p:txBody>
      </p:sp>
      <p:sp>
        <p:nvSpPr>
          <p:cNvPr id="7" name="Google Shape;124;p26">
            <a:extLst>
              <a:ext uri="{FF2B5EF4-FFF2-40B4-BE49-F238E27FC236}">
                <a16:creationId xmlns:a16="http://schemas.microsoft.com/office/drawing/2014/main" id="{74E8954B-0390-AB83-5156-B21D2BD9C6E3}"/>
              </a:ext>
            </a:extLst>
          </p:cNvPr>
          <p:cNvSpPr txBox="1"/>
          <p:nvPr/>
        </p:nvSpPr>
        <p:spPr>
          <a:xfrm>
            <a:off x="762253" y="3810716"/>
            <a:ext cx="1014386"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History</a:t>
            </a:r>
            <a:endParaRPr sz="1350" dirty="0">
              <a:latin typeface="Chalkboard" panose="03050602040202020205" pitchFamily="66" charset="77"/>
            </a:endParaRPr>
          </a:p>
        </p:txBody>
      </p:sp>
      <p:sp>
        <p:nvSpPr>
          <p:cNvPr id="8" name="Google Shape;124;p26">
            <a:extLst>
              <a:ext uri="{FF2B5EF4-FFF2-40B4-BE49-F238E27FC236}">
                <a16:creationId xmlns:a16="http://schemas.microsoft.com/office/drawing/2014/main" id="{F9A2A032-1B75-A2AA-B222-067B9129D113}"/>
              </a:ext>
            </a:extLst>
          </p:cNvPr>
          <p:cNvSpPr txBox="1"/>
          <p:nvPr/>
        </p:nvSpPr>
        <p:spPr>
          <a:xfrm>
            <a:off x="756491" y="4269273"/>
            <a:ext cx="99299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Context</a:t>
            </a:r>
            <a:endParaRPr sz="1350" dirty="0">
              <a:latin typeface="Chalkboard" panose="03050602040202020205" pitchFamily="66" charset="77"/>
            </a:endParaRPr>
          </a:p>
        </p:txBody>
      </p:sp>
      <p:sp>
        <p:nvSpPr>
          <p:cNvPr id="9" name="Google Shape;123;p26">
            <a:extLst>
              <a:ext uri="{FF2B5EF4-FFF2-40B4-BE49-F238E27FC236}">
                <a16:creationId xmlns:a16="http://schemas.microsoft.com/office/drawing/2014/main" id="{EB182856-B741-564E-26F3-E15194B02A20}"/>
              </a:ext>
            </a:extLst>
          </p:cNvPr>
          <p:cNvSpPr txBox="1"/>
          <p:nvPr/>
        </p:nvSpPr>
        <p:spPr>
          <a:xfrm>
            <a:off x="711305" y="4711881"/>
            <a:ext cx="205740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pPr algn="ctr"/>
            <a:r>
              <a:rPr lang="en" sz="1350" dirty="0">
                <a:latin typeface="Chalkboard" panose="03050602040202020205" pitchFamily="66" charset="77"/>
              </a:rPr>
              <a:t>Concerned with the Past</a:t>
            </a:r>
          </a:p>
        </p:txBody>
      </p:sp>
      <p:pic>
        <p:nvPicPr>
          <p:cNvPr id="11" name="Picture 10" descr="A screenshot of a computer&#10;&#10;Description automatically generated">
            <a:extLst>
              <a:ext uri="{FF2B5EF4-FFF2-40B4-BE49-F238E27FC236}">
                <a16:creationId xmlns:a16="http://schemas.microsoft.com/office/drawing/2014/main" id="{32434A9C-6735-AE79-5620-6BCDA976AD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38309" y="1194853"/>
            <a:ext cx="2761421" cy="2071066"/>
          </a:xfrm>
          <a:prstGeom prst="rect">
            <a:avLst/>
          </a:prstGeom>
        </p:spPr>
      </p:pic>
      <p:pic>
        <p:nvPicPr>
          <p:cNvPr id="13" name="Picture 12" descr="A diagram of a subscriber&#10;&#10;Description automatically generated">
            <a:extLst>
              <a:ext uri="{FF2B5EF4-FFF2-40B4-BE49-F238E27FC236}">
                <a16:creationId xmlns:a16="http://schemas.microsoft.com/office/drawing/2014/main" id="{A43841C5-2BED-042A-E809-6C65A7AF4B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309" y="3997683"/>
            <a:ext cx="2895600" cy="2171700"/>
          </a:xfrm>
          <a:prstGeom prst="rect">
            <a:avLst/>
          </a:prstGeom>
        </p:spPr>
      </p:pic>
      <p:sp>
        <p:nvSpPr>
          <p:cNvPr id="14" name="Footer Placeholder 1">
            <a:extLst>
              <a:ext uri="{FF2B5EF4-FFF2-40B4-BE49-F238E27FC236}">
                <a16:creationId xmlns:a16="http://schemas.microsoft.com/office/drawing/2014/main" id="{F5F7AD4C-C7C6-F05E-9033-A5AADBB57B7C}"/>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0" name="Google Shape;118;p26">
            <a:extLst>
              <a:ext uri="{FF2B5EF4-FFF2-40B4-BE49-F238E27FC236}">
                <a16:creationId xmlns:a16="http://schemas.microsoft.com/office/drawing/2014/main" id="{F39AEAA8-1B30-E501-DA7C-D69F2B57367A}"/>
              </a:ext>
            </a:extLst>
          </p:cNvPr>
          <p:cNvSpPr txBox="1"/>
          <p:nvPr/>
        </p:nvSpPr>
        <p:spPr>
          <a:xfrm>
            <a:off x="4589168" y="65005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dirty="0">
                <a:latin typeface="Chalkboard" panose="03050602040202020205" pitchFamily="66" charset="77"/>
              </a:rPr>
              <a:t>Out</a:t>
            </a:r>
            <a:r>
              <a:rPr lang="en-GB" sz="1242" kern="1200" dirty="0">
                <a:solidFill>
                  <a:schemeClr val="tx1"/>
                </a:solidFill>
                <a:latin typeface="Chalkboard" panose="03050602040202020205" pitchFamily="66" charset="77"/>
                <a:ea typeface="+mn-ea"/>
                <a:cs typeface="+mn-cs"/>
              </a:rPr>
              <a:t>-Only (notification)</a:t>
            </a:r>
            <a:endParaRPr lang="en-GB" sz="1350" dirty="0">
              <a:latin typeface="Chalkboard" panose="03050602040202020205" pitchFamily="66" charset="77"/>
            </a:endParaRPr>
          </a:p>
        </p:txBody>
      </p:sp>
      <p:sp>
        <p:nvSpPr>
          <p:cNvPr id="12" name="Google Shape;118;p26">
            <a:extLst>
              <a:ext uri="{FF2B5EF4-FFF2-40B4-BE49-F238E27FC236}">
                <a16:creationId xmlns:a16="http://schemas.microsoft.com/office/drawing/2014/main" id="{65D08A8A-0F8C-5F24-27DB-853101AD14D1}"/>
              </a:ext>
            </a:extLst>
          </p:cNvPr>
          <p:cNvSpPr txBox="1"/>
          <p:nvPr/>
        </p:nvSpPr>
        <p:spPr>
          <a:xfrm>
            <a:off x="4683760" y="346473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dirty="0">
                <a:latin typeface="Chalkboard" panose="03050602040202020205" pitchFamily="66" charset="77"/>
              </a:rPr>
              <a:t>Out</a:t>
            </a:r>
            <a:r>
              <a:rPr lang="en-GB" sz="1242" kern="1200" dirty="0">
                <a:solidFill>
                  <a:schemeClr val="tx1"/>
                </a:solidFill>
                <a:latin typeface="Chalkboard" panose="03050602040202020205" pitchFamily="66" charset="77"/>
                <a:ea typeface="+mn-ea"/>
                <a:cs typeface="+mn-cs"/>
              </a:rPr>
              <a:t>-In (solicit-response)</a:t>
            </a:r>
            <a:endParaRPr lang="en-GB" sz="1350" dirty="0">
              <a:latin typeface="Chalkboard" panose="03050602040202020205" pitchFamily="66" charset="77"/>
            </a:endParaRPr>
          </a:p>
        </p:txBody>
      </p:sp>
    </p:spTree>
    <p:extLst>
      <p:ext uri="{BB962C8B-B14F-4D97-AF65-F5344CB8AC3E}">
        <p14:creationId xmlns:p14="http://schemas.microsoft.com/office/powerpoint/2010/main" val="22520239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7DF58-2A9B-C4C1-D4C8-2FE0EED8DD8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4E500F-D1A3-55B3-E0EF-7C9AEA8AA4E6}"/>
              </a:ext>
            </a:extLst>
          </p:cNvPr>
          <p:cNvSpPr>
            <a:spLocks noGrp="1"/>
          </p:cNvSpPr>
          <p:nvPr>
            <p:ph type="sldNum" sz="quarter" idx="12"/>
          </p:nvPr>
        </p:nvSpPr>
        <p:spPr/>
        <p:txBody>
          <a:bodyPr/>
          <a:lstStyle/>
          <a:p>
            <a:fld id="{00000000-1234-1234-1234-123412341234}" type="slidenum">
              <a:rPr lang="en-GB" smtClean="0"/>
              <a:pPr/>
              <a:t>127</a:t>
            </a:fld>
            <a:endParaRPr lang="en-GB"/>
          </a:p>
        </p:txBody>
      </p:sp>
      <p:sp>
        <p:nvSpPr>
          <p:cNvPr id="5" name="Google Shape;69;p14">
            <a:extLst>
              <a:ext uri="{FF2B5EF4-FFF2-40B4-BE49-F238E27FC236}">
                <a16:creationId xmlns:a16="http://schemas.microsoft.com/office/drawing/2014/main" id="{89BED8C2-13B8-79FF-35DA-E3E49C9B3DAE}"/>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Repair and Clarification</a:t>
            </a:r>
          </a:p>
        </p:txBody>
      </p:sp>
    </p:spTree>
    <p:extLst>
      <p:ext uri="{BB962C8B-B14F-4D97-AF65-F5344CB8AC3E}">
        <p14:creationId xmlns:p14="http://schemas.microsoft.com/office/powerpoint/2010/main" val="13872829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Repair and Clarification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128</a:t>
            </a:fld>
            <a:endParaRPr lang="en-US"/>
          </a:p>
        </p:txBody>
      </p:sp>
      <p:sp>
        <p:nvSpPr>
          <p:cNvPr id="8" name="Rounded Rectangle 7">
            <a:extLst>
              <a:ext uri="{FF2B5EF4-FFF2-40B4-BE49-F238E27FC236}">
                <a16:creationId xmlns:a16="http://schemas.microsoft.com/office/drawing/2014/main" id="{B917447F-3348-F897-2A5B-B6C6F85D2AE1}"/>
              </a:ext>
            </a:extLst>
          </p:cNvPr>
          <p:cNvSpPr/>
          <p:nvPr/>
        </p:nvSpPr>
        <p:spPr>
          <a:xfrm>
            <a:off x="1789482" y="342567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0B704046-1A53-80AE-24DB-7C770AD42507}"/>
              </a:ext>
            </a:extLst>
          </p:cNvPr>
          <p:cNvSpPr/>
          <p:nvPr/>
        </p:nvSpPr>
        <p:spPr>
          <a:xfrm>
            <a:off x="5651184" y="342567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12453AD9-9C27-E2EB-07DF-33AC42D024BA}"/>
              </a:ext>
            </a:extLst>
          </p:cNvPr>
          <p:cNvCxnSpPr>
            <a:stCxn id="8" idx="3"/>
            <a:endCxn id="9" idx="1"/>
          </p:cNvCxnSpPr>
          <p:nvPr/>
        </p:nvCxnSpPr>
        <p:spPr>
          <a:xfrm flipV="1">
            <a:off x="3169246" y="36542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C1843DE-2021-0E47-8AF4-24AED345825E}"/>
              </a:ext>
            </a:extLst>
          </p:cNvPr>
          <p:cNvCxnSpPr/>
          <p:nvPr/>
        </p:nvCxnSpPr>
        <p:spPr>
          <a:xfrm>
            <a:off x="3801973" y="342567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66AA5B-04BF-520B-3A7D-D0D52AC60D7A}"/>
              </a:ext>
            </a:extLst>
          </p:cNvPr>
          <p:cNvSpPr txBox="1"/>
          <p:nvPr/>
        </p:nvSpPr>
        <p:spPr>
          <a:xfrm>
            <a:off x="3871369" y="3148606"/>
            <a:ext cx="898071" cy="253916"/>
          </a:xfrm>
          <a:prstGeom prst="rect">
            <a:avLst/>
          </a:prstGeom>
          <a:noFill/>
        </p:spPr>
        <p:txBody>
          <a:bodyPr wrap="square" rtlCol="0">
            <a:spAutoFit/>
          </a:bodyPr>
          <a:lstStyle/>
          <a:p>
            <a:r>
              <a:rPr lang="en-GB" sz="1050" dirty="0"/>
              <a:t>1.1 request()</a:t>
            </a:r>
          </a:p>
        </p:txBody>
      </p:sp>
      <p:sp>
        <p:nvSpPr>
          <p:cNvPr id="15" name="TextBox 14">
            <a:extLst>
              <a:ext uri="{FF2B5EF4-FFF2-40B4-BE49-F238E27FC236}">
                <a16:creationId xmlns:a16="http://schemas.microsoft.com/office/drawing/2014/main" id="{DE42D1D6-6E8F-4ADC-18EB-8FC69436B0BC}"/>
              </a:ext>
            </a:extLst>
          </p:cNvPr>
          <p:cNvSpPr txBox="1"/>
          <p:nvPr/>
        </p:nvSpPr>
        <p:spPr>
          <a:xfrm>
            <a:off x="2038493" y="3515776"/>
            <a:ext cx="956377"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7DC66C6E-1FB2-E808-6476-0DEDAEF91098}"/>
              </a:ext>
            </a:extLst>
          </p:cNvPr>
          <p:cNvSpPr txBox="1"/>
          <p:nvPr/>
        </p:nvSpPr>
        <p:spPr>
          <a:xfrm>
            <a:off x="5900195" y="3515773"/>
            <a:ext cx="881743" cy="300082"/>
          </a:xfrm>
          <a:prstGeom prst="rect">
            <a:avLst/>
          </a:prstGeom>
          <a:noFill/>
        </p:spPr>
        <p:txBody>
          <a:bodyPr wrap="square" rtlCol="0">
            <a:spAutoFit/>
          </a:bodyPr>
          <a:lstStyle/>
          <a:p>
            <a:r>
              <a:rPr lang="en-GB" sz="1350" dirty="0"/>
              <a:t>:provider</a:t>
            </a:r>
          </a:p>
        </p:txBody>
      </p:sp>
      <p:sp>
        <p:nvSpPr>
          <p:cNvPr id="17" name="TextBox 16">
            <a:extLst>
              <a:ext uri="{FF2B5EF4-FFF2-40B4-BE49-F238E27FC236}">
                <a16:creationId xmlns:a16="http://schemas.microsoft.com/office/drawing/2014/main" id="{972BBC48-FDA1-AEEA-F297-34A94F233163}"/>
              </a:ext>
            </a:extLst>
          </p:cNvPr>
          <p:cNvSpPr txBox="1"/>
          <p:nvPr/>
        </p:nvSpPr>
        <p:spPr>
          <a:xfrm>
            <a:off x="5651185" y="1876414"/>
            <a:ext cx="208597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consider the possibility of a fault being triggered by the operation triggered by the message.</a:t>
            </a:r>
          </a:p>
        </p:txBody>
      </p:sp>
      <p:cxnSp>
        <p:nvCxnSpPr>
          <p:cNvPr id="18" name="Straight Arrow Connector 17">
            <a:extLst>
              <a:ext uri="{FF2B5EF4-FFF2-40B4-BE49-F238E27FC236}">
                <a16:creationId xmlns:a16="http://schemas.microsoft.com/office/drawing/2014/main" id="{E292AECF-C8F8-71EE-185D-5AFB34ACA921}"/>
              </a:ext>
            </a:extLst>
          </p:cNvPr>
          <p:cNvCxnSpPr>
            <a:cxnSpLocks/>
            <a:stCxn id="17" idx="2"/>
            <a:endCxn id="9" idx="0"/>
          </p:cNvCxnSpPr>
          <p:nvPr/>
        </p:nvCxnSpPr>
        <p:spPr>
          <a:xfrm flipH="1">
            <a:off x="6341067" y="3007493"/>
            <a:ext cx="353105" cy="4181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2F6ED17-BF73-043A-0D12-3FD6B939D8A6}"/>
              </a:ext>
            </a:extLst>
          </p:cNvPr>
          <p:cNvSpPr txBox="1"/>
          <p:nvPr/>
        </p:nvSpPr>
        <p:spPr>
          <a:xfrm>
            <a:off x="3193739" y="4230551"/>
            <a:ext cx="226967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guarantees does the provider make to the requestor about communicating any faults that are triggered?</a:t>
            </a:r>
          </a:p>
        </p:txBody>
      </p:sp>
      <p:sp>
        <p:nvSpPr>
          <p:cNvPr id="29" name="TextBox 28">
            <a:extLst>
              <a:ext uri="{FF2B5EF4-FFF2-40B4-BE49-F238E27FC236}">
                <a16:creationId xmlns:a16="http://schemas.microsoft.com/office/drawing/2014/main" id="{44C69A10-03B4-EBD8-CC23-DB7B8CD367EF}"/>
              </a:ext>
            </a:extLst>
          </p:cNvPr>
          <p:cNvSpPr txBox="1"/>
          <p:nvPr/>
        </p:nvSpPr>
        <p:spPr>
          <a:xfrm>
            <a:off x="2638564" y="1823265"/>
            <a:ext cx="208597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triggers an operation on the provider by sending it a message</a:t>
            </a:r>
          </a:p>
        </p:txBody>
      </p:sp>
      <p:cxnSp>
        <p:nvCxnSpPr>
          <p:cNvPr id="30" name="Straight Arrow Connector 29">
            <a:extLst>
              <a:ext uri="{FF2B5EF4-FFF2-40B4-BE49-F238E27FC236}">
                <a16:creationId xmlns:a16="http://schemas.microsoft.com/office/drawing/2014/main" id="{EE5F2A18-A9ED-833C-FD92-9093677E3409}"/>
              </a:ext>
            </a:extLst>
          </p:cNvPr>
          <p:cNvCxnSpPr>
            <a:cxnSpLocks/>
            <a:stCxn id="29" idx="2"/>
            <a:endCxn id="12" idx="0"/>
          </p:cNvCxnSpPr>
          <p:nvPr/>
        </p:nvCxnSpPr>
        <p:spPr>
          <a:xfrm>
            <a:off x="3681551" y="2746595"/>
            <a:ext cx="638854" cy="4020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889959"/>
      </p:ext>
    </p:extLst>
  </p:cSld>
  <p:clrMapOvr>
    <a:masterClrMapping/>
  </p:clrMapOvr>
  <mc:AlternateContent xmlns:mc="http://schemas.openxmlformats.org/markup-compatibility/2006" xmlns:p14="http://schemas.microsoft.com/office/powerpoint/2010/main">
    <mc:Choice Requires="p14">
      <p:transition spd="slow" p14:dur="2000" advTm="23990"/>
    </mc:Choice>
    <mc:Fallback xmlns="">
      <p:transition spd="slow" advTm="23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9"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129</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2252337" y="333051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6114039" y="333051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stCxn id="15" idx="3"/>
            <a:endCxn id="16" idx="1"/>
          </p:cNvCxnSpPr>
          <p:nvPr/>
        </p:nvCxnSpPr>
        <p:spPr>
          <a:xfrm flipV="1">
            <a:off x="3632102" y="355911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4264829" y="33305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4334224" y="3053444"/>
            <a:ext cx="898071" cy="253916"/>
          </a:xfrm>
          <a:prstGeom prst="rect">
            <a:avLst/>
          </a:prstGeom>
          <a:noFill/>
        </p:spPr>
        <p:txBody>
          <a:bodyPr wrap="square" rtlCol="0">
            <a:spAutoFit/>
          </a:bodyPr>
          <a:lstStyle/>
          <a:p>
            <a:r>
              <a:rPr lang="en-GB" sz="1050" dirty="0"/>
              <a:t>1.1 request()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2501348" y="3420614"/>
            <a:ext cx="996710" cy="300082"/>
          </a:xfrm>
          <a:prstGeom prst="rect">
            <a:avLst/>
          </a:prstGeom>
          <a:noFill/>
        </p:spPr>
        <p:txBody>
          <a:bodyPr wrap="square" rtlCol="0">
            <a:spAutoFit/>
          </a:bodyPr>
          <a:lstStyle/>
          <a:p>
            <a:r>
              <a:rPr lang="en-GB" sz="1350" dirty="0"/>
              <a:t>:requestor</a:t>
            </a:r>
          </a:p>
        </p:txBody>
      </p:sp>
      <p:sp>
        <p:nvSpPr>
          <p:cNvPr id="21" name="TextBox 20">
            <a:extLst>
              <a:ext uri="{FF2B5EF4-FFF2-40B4-BE49-F238E27FC236}">
                <a16:creationId xmlns:a16="http://schemas.microsoft.com/office/drawing/2014/main" id="{599FB1D2-7FCC-6D15-61A8-3294D6246F15}"/>
              </a:ext>
            </a:extLst>
          </p:cNvPr>
          <p:cNvSpPr txBox="1"/>
          <p:nvPr/>
        </p:nvSpPr>
        <p:spPr>
          <a:xfrm>
            <a:off x="6363050" y="3420611"/>
            <a:ext cx="881743" cy="300082"/>
          </a:xfrm>
          <a:prstGeom prst="rect">
            <a:avLst/>
          </a:prstGeom>
          <a:noFill/>
        </p:spPr>
        <p:txBody>
          <a:bodyPr wrap="square" rtlCol="0">
            <a:spAutoFit/>
          </a:bodyPr>
          <a:lstStyle/>
          <a:p>
            <a:r>
              <a:rPr lang="en-GB" sz="1350" dirty="0"/>
              <a:t>:provider</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498058" y="4034793"/>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No Fault pattern the provider makes no attempt to communicate triggered faults from the operation to the requestor</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800262" y="3787711"/>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13D6BC-11ED-CC99-27BB-4A7EE1494D2F}"/>
              </a:ext>
            </a:extLst>
          </p:cNvPr>
          <p:cNvSpPr txBox="1"/>
          <p:nvPr/>
        </p:nvSpPr>
        <p:spPr>
          <a:xfrm>
            <a:off x="1027695" y="172787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From the requestor’s perspective, faults are an application issue for the provider, and not its concern</a:t>
            </a:r>
          </a:p>
        </p:txBody>
      </p:sp>
      <p:cxnSp>
        <p:nvCxnSpPr>
          <p:cNvPr id="6" name="Straight Arrow Connector 5">
            <a:extLst>
              <a:ext uri="{FF2B5EF4-FFF2-40B4-BE49-F238E27FC236}">
                <a16:creationId xmlns:a16="http://schemas.microsoft.com/office/drawing/2014/main" id="{77E71A49-1388-969F-C89D-A9C810F8186A}"/>
              </a:ext>
            </a:extLst>
          </p:cNvPr>
          <p:cNvCxnSpPr>
            <a:cxnSpLocks/>
            <a:endCxn id="15" idx="0"/>
          </p:cNvCxnSpPr>
          <p:nvPr/>
        </p:nvCxnSpPr>
        <p:spPr>
          <a:xfrm>
            <a:off x="2252338" y="2835873"/>
            <a:ext cx="689882" cy="4946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718166"/>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83"/>
          <p:cNvSpPr txBox="1">
            <a:spLocks noGrp="1"/>
          </p:cNvSpPr>
          <p:nvPr>
            <p:ph type="title"/>
          </p:nvPr>
        </p:nvSpPr>
        <p:spPr>
          <a:xfrm>
            <a:off x="808250" y="495105"/>
            <a:ext cx="8520600" cy="572700"/>
          </a:xfrm>
          <a:prstGeom prst="rect">
            <a:avLst/>
          </a:prstGeom>
        </p:spPr>
        <p:txBody>
          <a:bodyPr spcFirstLastPara="1" vert="horz" wrap="square" lIns="91425" tIns="91425" rIns="91425" bIns="91425" rtlCol="0" anchor="t" anchorCtr="0">
            <a:noAutofit/>
          </a:bodyPr>
          <a:lstStyle/>
          <a:p>
            <a:pPr algn="l"/>
            <a:r>
              <a:rPr lang="en-GB" sz="2800" dirty="0"/>
              <a:t>What is a microservice?</a:t>
            </a:r>
            <a:endParaRPr sz="2800" dirty="0"/>
          </a:p>
        </p:txBody>
      </p:sp>
      <p:sp>
        <p:nvSpPr>
          <p:cNvPr id="423" name="Google Shape;423;p83"/>
          <p:cNvSpPr txBox="1"/>
          <p:nvPr/>
        </p:nvSpPr>
        <p:spPr>
          <a:xfrm>
            <a:off x="726600" y="2608350"/>
            <a:ext cx="7690800" cy="1641300"/>
          </a:xfrm>
          <a:prstGeom prst="rect">
            <a:avLst/>
          </a:prstGeom>
          <a:noFill/>
          <a:ln>
            <a:noFill/>
          </a:ln>
        </p:spPr>
        <p:txBody>
          <a:bodyPr spcFirstLastPara="1" wrap="square" lIns="91425" tIns="91425" rIns="91425" bIns="91425" anchor="t" anchorCtr="0">
            <a:noAutofit/>
          </a:bodyPr>
          <a:lstStyle/>
          <a:p>
            <a:pPr algn="ctr"/>
            <a:r>
              <a:rPr lang="en-GB" dirty="0">
                <a:latin typeface="Ubuntu"/>
                <a:ea typeface="Ubuntu"/>
                <a:cs typeface="Ubuntu"/>
                <a:sym typeface="Ubuntu"/>
              </a:rPr>
              <a:t>SOA is focused on business </a:t>
            </a:r>
            <a:r>
              <a:rPr lang="en-GB" i="1" dirty="0">
                <a:latin typeface="Ubuntu"/>
                <a:ea typeface="Ubuntu"/>
                <a:cs typeface="Ubuntu"/>
                <a:sym typeface="Ubuntu"/>
              </a:rPr>
              <a:t>processes</a:t>
            </a:r>
            <a:r>
              <a:rPr lang="en-GB" dirty="0">
                <a:latin typeface="Ubuntu"/>
                <a:ea typeface="Ubuntu"/>
                <a:cs typeface="Ubuntu"/>
                <a:sym typeface="Ubuntu"/>
              </a:rPr>
              <a:t>. These </a:t>
            </a:r>
            <a:r>
              <a:rPr lang="en-GB" i="1" dirty="0">
                <a:latin typeface="Ubuntu"/>
                <a:ea typeface="Ubuntu"/>
                <a:cs typeface="Ubuntu"/>
                <a:sym typeface="Ubuntu"/>
              </a:rPr>
              <a:t>processes</a:t>
            </a:r>
            <a:r>
              <a:rPr lang="en-GB" dirty="0">
                <a:latin typeface="Ubuntu"/>
                <a:ea typeface="Ubuntu"/>
                <a:cs typeface="Ubuntu"/>
                <a:sym typeface="Ubuntu"/>
              </a:rPr>
              <a:t> are performed in different steps (also called </a:t>
            </a:r>
            <a:r>
              <a:rPr lang="en-GB" i="1" dirty="0">
                <a:latin typeface="Ubuntu"/>
                <a:ea typeface="Ubuntu"/>
                <a:cs typeface="Ubuntu"/>
                <a:sym typeface="Ubuntu"/>
              </a:rPr>
              <a:t>activities</a:t>
            </a:r>
            <a:r>
              <a:rPr lang="en-GB" dirty="0">
                <a:latin typeface="Ubuntu"/>
                <a:ea typeface="Ubuntu"/>
                <a:cs typeface="Ubuntu"/>
                <a:sym typeface="Ubuntu"/>
              </a:rPr>
              <a:t> or </a:t>
            </a:r>
            <a:r>
              <a:rPr lang="en-GB" i="1" dirty="0">
                <a:latin typeface="Ubuntu"/>
                <a:ea typeface="Ubuntu"/>
                <a:cs typeface="Ubuntu"/>
                <a:sym typeface="Ubuntu"/>
              </a:rPr>
              <a:t>tasks</a:t>
            </a:r>
            <a:r>
              <a:rPr lang="en-GB" dirty="0">
                <a:latin typeface="Ubuntu"/>
                <a:ea typeface="Ubuntu"/>
                <a:cs typeface="Ubuntu"/>
                <a:sym typeface="Ubuntu"/>
              </a:rPr>
              <a:t>) on different systems. The primary goal of a </a:t>
            </a:r>
            <a:r>
              <a:rPr lang="en-GB" b="1" dirty="0">
                <a:latin typeface="Ubuntu"/>
                <a:ea typeface="Ubuntu"/>
                <a:cs typeface="Ubuntu"/>
                <a:sym typeface="Ubuntu"/>
              </a:rPr>
              <a:t>service</a:t>
            </a:r>
            <a:r>
              <a:rPr lang="en-GB" dirty="0">
                <a:latin typeface="Ubuntu"/>
                <a:ea typeface="Ubuntu"/>
                <a:cs typeface="Ubuntu"/>
                <a:sym typeface="Ubuntu"/>
              </a:rPr>
              <a:t> is to represent a “natural” step of business functionality. That is, according to the domain for which it’s provided, </a:t>
            </a:r>
            <a:r>
              <a:rPr lang="en-GB" i="1" dirty="0">
                <a:latin typeface="Ubuntu"/>
                <a:ea typeface="Ubuntu"/>
                <a:cs typeface="Ubuntu"/>
                <a:sym typeface="Ubuntu"/>
              </a:rPr>
              <a:t>a service should represent a self-contained functionality that corresponds to a real-world business activity</a:t>
            </a:r>
            <a:r>
              <a:rPr lang="en-GB" dirty="0">
                <a:latin typeface="Ubuntu"/>
                <a:ea typeface="Ubuntu"/>
                <a:cs typeface="Ubuntu"/>
                <a:sym typeface="Ubuntu"/>
              </a:rPr>
              <a:t>.</a:t>
            </a:r>
            <a:endParaRPr dirty="0">
              <a:latin typeface="Ubuntu"/>
              <a:ea typeface="Ubuntu"/>
              <a:cs typeface="Ubuntu"/>
              <a:sym typeface="Ubuntu"/>
            </a:endParaRPr>
          </a:p>
          <a:p>
            <a:endParaRPr dirty="0"/>
          </a:p>
          <a:p>
            <a:pPr algn="r"/>
            <a:r>
              <a:rPr lang="en-GB" sz="1000" dirty="0" err="1"/>
              <a:t>Josuttis</a:t>
            </a:r>
            <a:r>
              <a:rPr lang="en-GB" sz="1000" dirty="0"/>
              <a:t>, Nicolai M.. SOA in Practice: The Art of Distributed System Design . O'Reilly Media. Kindle Edition. </a:t>
            </a:r>
            <a:endParaRPr sz="1000" dirty="0"/>
          </a:p>
        </p:txBody>
      </p:sp>
    </p:spTree>
    <p:extLst>
      <p:ext uri="{BB962C8B-B14F-4D97-AF65-F5344CB8AC3E}">
        <p14:creationId xmlns:p14="http://schemas.microsoft.com/office/powerpoint/2010/main" val="356376889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130</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1408660" y="3289818"/>
            <a:ext cx="1736880"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5627477" y="32898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cxnSpLocks/>
            <a:stCxn id="15" idx="3"/>
            <a:endCxn id="16" idx="1"/>
          </p:cNvCxnSpPr>
          <p:nvPr/>
        </p:nvCxnSpPr>
        <p:spPr>
          <a:xfrm flipV="1">
            <a:off x="3145540" y="351841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3778267" y="3289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3641757" y="2914762"/>
            <a:ext cx="1307748"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1473968" y="3382085"/>
            <a:ext cx="1583120" cy="300082"/>
          </a:xfrm>
          <a:prstGeom prst="rect">
            <a:avLst/>
          </a:prstGeom>
          <a:noFill/>
        </p:spPr>
        <p:txBody>
          <a:bodyPr wrap="square" rtlCol="0">
            <a:spAutoFit/>
          </a:bodyPr>
          <a:lstStyle/>
          <a:p>
            <a:r>
              <a:rPr lang="en-GB" sz="1350" dirty="0"/>
              <a:t>: Store Information</a:t>
            </a:r>
          </a:p>
        </p:txBody>
      </p:sp>
      <p:sp>
        <p:nvSpPr>
          <p:cNvPr id="21" name="TextBox 20">
            <a:extLst>
              <a:ext uri="{FF2B5EF4-FFF2-40B4-BE49-F238E27FC236}">
                <a16:creationId xmlns:a16="http://schemas.microsoft.com/office/drawing/2014/main" id="{599FB1D2-7FCC-6D15-61A8-3294D6246F15}"/>
              </a:ext>
            </a:extLst>
          </p:cNvPr>
          <p:cNvSpPr txBox="1"/>
          <p:nvPr/>
        </p:nvSpPr>
        <p:spPr>
          <a:xfrm>
            <a:off x="5876488" y="3379915"/>
            <a:ext cx="881743" cy="300082"/>
          </a:xfrm>
          <a:prstGeom prst="rect">
            <a:avLst/>
          </a:prstGeom>
          <a:noFill/>
        </p:spPr>
        <p:txBody>
          <a:bodyPr wrap="square" rtlCol="0">
            <a:spAutoFit/>
          </a:bodyPr>
          <a:lstStyle/>
          <a:p>
            <a:r>
              <a:rPr lang="en-GB" sz="1350" dirty="0"/>
              <a:t>:Search</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011496" y="399409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make no attempt to indicate to Store Information that we cannot add a store to our search results</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313700" y="3747015"/>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8E61655-B4AC-B8C6-F3F8-78A5E0D77FDD}"/>
              </a:ext>
            </a:extLst>
          </p:cNvPr>
          <p:cNvSpPr txBox="1"/>
          <p:nvPr/>
        </p:nvSpPr>
        <p:spPr>
          <a:xfrm>
            <a:off x="5630216" y="1854566"/>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Most likely we fix consistency issues out-of-band via logs or error reports.</a:t>
            </a:r>
          </a:p>
        </p:txBody>
      </p:sp>
      <p:cxnSp>
        <p:nvCxnSpPr>
          <p:cNvPr id="7" name="Straight Arrow Connector 6">
            <a:extLst>
              <a:ext uri="{FF2B5EF4-FFF2-40B4-BE49-F238E27FC236}">
                <a16:creationId xmlns:a16="http://schemas.microsoft.com/office/drawing/2014/main" id="{DEC607FC-82D4-B761-AA00-72A403F1DDBE}"/>
              </a:ext>
            </a:extLst>
          </p:cNvPr>
          <p:cNvCxnSpPr>
            <a:cxnSpLocks/>
            <a:stCxn id="6" idx="2"/>
            <a:endCxn id="16" idx="0"/>
          </p:cNvCxnSpPr>
          <p:nvPr/>
        </p:nvCxnSpPr>
        <p:spPr>
          <a:xfrm flipH="1">
            <a:off x="6317360" y="2570147"/>
            <a:ext cx="615060" cy="719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614344"/>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2249" y="1222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Message Triggers Fault (Robust In-Only)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131</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12476" y="36418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74178" y="36418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192241" y="378879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24967" y="36418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894363" y="3364778"/>
            <a:ext cx="1077686" cy="253916"/>
          </a:xfrm>
          <a:prstGeom prst="rect">
            <a:avLst/>
          </a:prstGeom>
          <a:noFill/>
        </p:spPr>
        <p:txBody>
          <a:bodyPr wrap="square" rtlCol="0">
            <a:spAutoFit/>
          </a:bodyPr>
          <a:lstStyle/>
          <a:p>
            <a:r>
              <a:rPr lang="en-GB" sz="1050" dirty="0"/>
              <a:t>1.1 request()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61487" y="3731947"/>
            <a:ext cx="1000495"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D208707-C2B7-CD17-631C-37E6E6D7EBAD}"/>
              </a:ext>
            </a:extLst>
          </p:cNvPr>
          <p:cNvSpPr txBox="1"/>
          <p:nvPr/>
        </p:nvSpPr>
        <p:spPr>
          <a:xfrm>
            <a:off x="5923189" y="3731944"/>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486400" y="1991342"/>
            <a:ext cx="3092299"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Message Triggers Fault pattern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propagates triggered faults from the operation back to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that triggered the operation via a message</a:t>
            </a: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364061" y="3330170"/>
            <a:ext cx="668489" cy="311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383649" y="1839594"/>
            <a:ext cx="30922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requestor can take action on receipt of the fault; but does not normally take a response.</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1929799" y="2762924"/>
            <a:ext cx="572560" cy="8789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271391" y="4570582"/>
            <a:ext cx="3092299"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must have the opposite direction and go back to the requestor</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61487" y="4284396"/>
            <a:ext cx="2212515"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530763"/>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11" grpId="0"/>
      <p:bldP spid="1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Message Triggers Fault</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132</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90" y="3573898"/>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845379" y="3573898"/>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3" y="3296831"/>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859710" y="3647220"/>
            <a:ext cx="1512506"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Order Placement cannot place the order due to a fault we may raise an error</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545465" y="2740222"/>
            <a:ext cx="2259467" cy="556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A2CCE51-8100-9C22-D1B7-129CBF6147A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6D1B234-361D-5920-61B7-EA5CF7FFCA75}"/>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230F6-FC27-1FA8-7E70-D9FCEE9D3848}"/>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10" name="TextBox 9">
            <a:extLst>
              <a:ext uri="{FF2B5EF4-FFF2-40B4-BE49-F238E27FC236}">
                <a16:creationId xmlns:a16="http://schemas.microsoft.com/office/drawing/2014/main" id="{9C43F18C-EED4-91CF-59B5-254482CD9833}"/>
              </a:ext>
            </a:extLst>
          </p:cNvPr>
          <p:cNvSpPr txBox="1"/>
          <p:nvPr/>
        </p:nvSpPr>
        <p:spPr>
          <a:xfrm>
            <a:off x="759283" y="4570582"/>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acknowledge success, but on a fault may need to take other action such as a refund</a:t>
            </a:r>
          </a:p>
        </p:txBody>
      </p:sp>
      <p:cxnSp>
        <p:nvCxnSpPr>
          <p:cNvPr id="11" name="Straight Arrow Connector 10">
            <a:extLst>
              <a:ext uri="{FF2B5EF4-FFF2-40B4-BE49-F238E27FC236}">
                <a16:creationId xmlns:a16="http://schemas.microsoft.com/office/drawing/2014/main" id="{D31E4171-2218-7058-40FE-B10D191045D4}"/>
              </a:ext>
            </a:extLst>
          </p:cNvPr>
          <p:cNvCxnSpPr>
            <a:cxnSpLocks/>
            <a:endCxn id="15" idx="2"/>
          </p:cNvCxnSpPr>
          <p:nvPr/>
        </p:nvCxnSpPr>
        <p:spPr>
          <a:xfrm flipV="1">
            <a:off x="2061487" y="4031101"/>
            <a:ext cx="461283" cy="5394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90985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P spid="10"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133</a:t>
            </a:fld>
            <a:endParaRPr lang="en-US"/>
          </a:p>
        </p:txBody>
      </p:sp>
      <p:sp>
        <p:nvSpPr>
          <p:cNvPr id="15" name="Rounded Rectangle 14">
            <a:extLst>
              <a:ext uri="{FF2B5EF4-FFF2-40B4-BE49-F238E27FC236}">
                <a16:creationId xmlns:a16="http://schemas.microsoft.com/office/drawing/2014/main" id="{7C566008-F699-C19C-7AC7-8AA85AC7344A}"/>
              </a:ext>
            </a:extLst>
          </p:cNvPr>
          <p:cNvSpPr/>
          <p:nvPr/>
        </p:nvSpPr>
        <p:spPr>
          <a:xfrm>
            <a:off x="1665806" y="331636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814810AE-3F7C-A58E-1FB0-3BA462EE0B03}"/>
              </a:ext>
            </a:extLst>
          </p:cNvPr>
          <p:cNvSpPr/>
          <p:nvPr/>
        </p:nvSpPr>
        <p:spPr>
          <a:xfrm>
            <a:off x="5608847" y="3324449"/>
            <a:ext cx="1298426" cy="40957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7FFE3528-7899-0838-542D-85143FA781EF}"/>
              </a:ext>
            </a:extLst>
          </p:cNvPr>
          <p:cNvCxnSpPr>
            <a:cxnSpLocks/>
          </p:cNvCxnSpPr>
          <p:nvPr/>
        </p:nvCxnSpPr>
        <p:spPr>
          <a:xfrm>
            <a:off x="3045570" y="3468927"/>
            <a:ext cx="256327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48B3B5-3DBA-9CEC-8C49-85758A209BF6}"/>
              </a:ext>
            </a:extLst>
          </p:cNvPr>
          <p:cNvCxnSpPr/>
          <p:nvPr/>
        </p:nvCxnSpPr>
        <p:spPr>
          <a:xfrm>
            <a:off x="3841603" y="329846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AFE754-5EB1-B3BB-76A6-A6F7232233C7}"/>
              </a:ext>
            </a:extLst>
          </p:cNvPr>
          <p:cNvSpPr txBox="1"/>
          <p:nvPr/>
        </p:nvSpPr>
        <p:spPr>
          <a:xfrm>
            <a:off x="3910999" y="3021403"/>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E8A3FDB6-A4CD-0060-9B04-9E4C537A553A}"/>
              </a:ext>
            </a:extLst>
          </p:cNvPr>
          <p:cNvSpPr txBox="1"/>
          <p:nvPr/>
        </p:nvSpPr>
        <p:spPr>
          <a:xfrm>
            <a:off x="1977385" y="3406462"/>
            <a:ext cx="101322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B30F8776-6633-B1F3-FD12-91F0F7AAE4A2}"/>
              </a:ext>
            </a:extLst>
          </p:cNvPr>
          <p:cNvSpPr txBox="1"/>
          <p:nvPr/>
        </p:nvSpPr>
        <p:spPr>
          <a:xfrm>
            <a:off x="5839087" y="3386846"/>
            <a:ext cx="881743" cy="300082"/>
          </a:xfrm>
          <a:prstGeom prst="rect">
            <a:avLst/>
          </a:prstGeom>
          <a:noFill/>
        </p:spPr>
        <p:txBody>
          <a:bodyPr wrap="square" rtlCol="0">
            <a:spAutoFit/>
          </a:bodyPr>
          <a:lstStyle/>
          <a:p>
            <a:r>
              <a:rPr lang="en-GB" sz="1350" dirty="0"/>
              <a:t>:provider</a:t>
            </a:r>
          </a:p>
        </p:txBody>
      </p:sp>
      <p:sp>
        <p:nvSpPr>
          <p:cNvPr id="29" name="TextBox 28">
            <a:extLst>
              <a:ext uri="{FF2B5EF4-FFF2-40B4-BE49-F238E27FC236}">
                <a16:creationId xmlns:a16="http://schemas.microsoft.com/office/drawing/2014/main" id="{9CF69DF3-8536-AE5A-5D66-593D3D3FB048}"/>
              </a:ext>
            </a:extLst>
          </p:cNvPr>
          <p:cNvSpPr txBox="1"/>
          <p:nvPr/>
        </p:nvSpPr>
        <p:spPr>
          <a:xfrm>
            <a:off x="5724787" y="1413112"/>
            <a:ext cx="29718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the Fault Replaces Message pattern a provider propagates faults triggered by an operation by switching to a fault flow, replacing any message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subsequent to</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first with a fault.</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0" name="Straight Arrow Connector 29">
            <a:extLst>
              <a:ext uri="{FF2B5EF4-FFF2-40B4-BE49-F238E27FC236}">
                <a16:creationId xmlns:a16="http://schemas.microsoft.com/office/drawing/2014/main" id="{07A84BFE-B11E-4D3F-A74D-820A2A8EA655}"/>
              </a:ext>
            </a:extLst>
          </p:cNvPr>
          <p:cNvCxnSpPr>
            <a:cxnSpLocks/>
          </p:cNvCxnSpPr>
          <p:nvPr/>
        </p:nvCxnSpPr>
        <p:spPr>
          <a:xfrm flipH="1">
            <a:off x="6203768" y="2751978"/>
            <a:ext cx="1328117" cy="1785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27940CD-9BD7-6411-7F8D-2AF97416769D}"/>
              </a:ext>
            </a:extLst>
          </p:cNvPr>
          <p:cNvSpPr txBox="1"/>
          <p:nvPr/>
        </p:nvSpPr>
        <p:spPr>
          <a:xfrm>
            <a:off x="1590911" y="4324466"/>
            <a:ext cx="297180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handle the error; the error replaces the existing response</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1" name="Straight Arrow Connector 30">
            <a:extLst>
              <a:ext uri="{FF2B5EF4-FFF2-40B4-BE49-F238E27FC236}">
                <a16:creationId xmlns:a16="http://schemas.microsoft.com/office/drawing/2014/main" id="{FCFA4436-AC78-BFAE-1196-D0EF44E31633}"/>
              </a:ext>
            </a:extLst>
          </p:cNvPr>
          <p:cNvCxnSpPr>
            <a:cxnSpLocks/>
            <a:stCxn id="28" idx="0"/>
            <a:endCxn id="15" idx="2"/>
          </p:cNvCxnSpPr>
          <p:nvPr/>
        </p:nvCxnSpPr>
        <p:spPr>
          <a:xfrm flipH="1" flipV="1">
            <a:off x="2355689" y="3773562"/>
            <a:ext cx="721122" cy="5509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093657-EBB8-49A0-A580-6AD8CD17CF72}"/>
              </a:ext>
            </a:extLst>
          </p:cNvPr>
          <p:cNvCxnSpPr>
            <a:cxnSpLocks/>
          </p:cNvCxnSpPr>
          <p:nvPr/>
        </p:nvCxnSpPr>
        <p:spPr>
          <a:xfrm>
            <a:off x="3076811" y="3616366"/>
            <a:ext cx="2532036" cy="1266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EE7D859-7A9C-B478-23CF-C8DAE8CAEE60}"/>
              </a:ext>
            </a:extLst>
          </p:cNvPr>
          <p:cNvCxnSpPr>
            <a:cxnSpLocks/>
          </p:cNvCxnSpPr>
          <p:nvPr/>
        </p:nvCxnSpPr>
        <p:spPr>
          <a:xfrm flipH="1">
            <a:off x="3678296" y="374691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061A671-1649-1661-C8E1-FDBAC1F6F48A}"/>
              </a:ext>
            </a:extLst>
          </p:cNvPr>
          <p:cNvSpPr txBox="1"/>
          <p:nvPr/>
        </p:nvSpPr>
        <p:spPr>
          <a:xfrm>
            <a:off x="3678296" y="3850619"/>
            <a:ext cx="1187905" cy="253916"/>
          </a:xfrm>
          <a:prstGeom prst="rect">
            <a:avLst/>
          </a:prstGeom>
          <a:noFill/>
        </p:spPr>
        <p:txBody>
          <a:bodyPr wrap="square" rtlCol="0">
            <a:spAutoFit/>
          </a:bodyPr>
          <a:lstStyle/>
          <a:p>
            <a:r>
              <a:rPr lang="en-GB" sz="1050" dirty="0"/>
              <a:t>1.2 reaction()</a:t>
            </a:r>
          </a:p>
        </p:txBody>
      </p:sp>
      <p:cxnSp>
        <p:nvCxnSpPr>
          <p:cNvPr id="49" name="Straight Connector 48">
            <a:extLst>
              <a:ext uri="{FF2B5EF4-FFF2-40B4-BE49-F238E27FC236}">
                <a16:creationId xmlns:a16="http://schemas.microsoft.com/office/drawing/2014/main" id="{7C04F6F3-8C57-C2BB-F13C-642C7532B184}"/>
              </a:ext>
            </a:extLst>
          </p:cNvPr>
          <p:cNvCxnSpPr>
            <a:cxnSpLocks/>
          </p:cNvCxnSpPr>
          <p:nvPr/>
        </p:nvCxnSpPr>
        <p:spPr>
          <a:xfrm>
            <a:off x="3087335" y="3607606"/>
            <a:ext cx="2532036" cy="1266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89FD3BF-53B5-3950-A8C2-AADFE76A6EED}"/>
              </a:ext>
            </a:extLst>
          </p:cNvPr>
          <p:cNvCxnSpPr>
            <a:cxnSpLocks/>
          </p:cNvCxnSpPr>
          <p:nvPr/>
        </p:nvCxnSpPr>
        <p:spPr>
          <a:xfrm flipH="1">
            <a:off x="3678296" y="3759911"/>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1ABDCFC-6403-E5E3-0DC0-9AAAA7AAE4AD}"/>
              </a:ext>
            </a:extLst>
          </p:cNvPr>
          <p:cNvSpPr txBox="1"/>
          <p:nvPr/>
        </p:nvSpPr>
        <p:spPr>
          <a:xfrm>
            <a:off x="3733255" y="3848960"/>
            <a:ext cx="1187905" cy="253916"/>
          </a:xfrm>
          <a:prstGeom prst="rect">
            <a:avLst/>
          </a:prstGeom>
          <a:noFill/>
        </p:spPr>
        <p:txBody>
          <a:bodyPr wrap="square" rtlCol="0">
            <a:spAutoFit/>
          </a:bodyPr>
          <a:lstStyle/>
          <a:p>
            <a:r>
              <a:rPr lang="en-GB" sz="1050" dirty="0">
                <a:solidFill>
                  <a:srgbClr val="FF0000"/>
                </a:solidFill>
              </a:rPr>
              <a:t>1.2 fault()</a:t>
            </a:r>
          </a:p>
        </p:txBody>
      </p:sp>
    </p:spTree>
    <p:extLst>
      <p:ext uri="{BB962C8B-B14F-4D97-AF65-F5344CB8AC3E}">
        <p14:creationId xmlns:p14="http://schemas.microsoft.com/office/powerpoint/2010/main" val="4038869672"/>
      </p:ext>
    </p:extLst>
  </p:cSld>
  <p:clrMapOvr>
    <a:masterClrMapping/>
  </p:clrMapOvr>
  <mc:AlternateContent xmlns:mc="http://schemas.openxmlformats.org/markup-compatibility/2006" xmlns:p14="http://schemas.microsoft.com/office/powerpoint/2010/main">
    <mc:Choice Requires="p14">
      <p:transition spd="slow" p14:dur="2000" advTm="9242"/>
    </mc:Choice>
    <mc:Fallback xmlns="">
      <p:transition spd="slow" advTm="92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P spid="44" grpId="0"/>
      <p:bldP spid="51"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  (Robust In-Out)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134</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29254" y="342900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90956" y="3429000"/>
            <a:ext cx="1973794"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209019" y="357595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41745" y="342900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911141" y="3151934"/>
            <a:ext cx="1461402" cy="253916"/>
          </a:xfrm>
          <a:prstGeom prst="rect">
            <a:avLst/>
          </a:prstGeom>
          <a:noFill/>
        </p:spPr>
        <p:txBody>
          <a:bodyPr wrap="square" rtlCol="0">
            <a:spAutoFit/>
          </a:bodyPr>
          <a:lstStyle/>
          <a:p>
            <a:r>
              <a:rPr lang="en-GB" sz="1050" dirty="0"/>
              <a:t>1.14* take payment()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209019" y="3762559"/>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41745" y="3967843"/>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911140" y="4071552"/>
            <a:ext cx="1253478" cy="253916"/>
          </a:xfrm>
          <a:prstGeom prst="rect">
            <a:avLst/>
          </a:prstGeom>
          <a:noFill/>
        </p:spPr>
        <p:txBody>
          <a:bodyPr wrap="square" rtlCol="0">
            <a:spAutoFit/>
          </a:bodyPr>
          <a:lstStyle/>
          <a:p>
            <a:r>
              <a:rPr lang="en-GB" sz="1050" dirty="0">
                <a:solidFill>
                  <a:srgbClr val="FF0000"/>
                </a:solidFill>
              </a:rPr>
              <a:t>1.5 payment error()</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78265" y="3519103"/>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sp>
        <p:nvSpPr>
          <p:cNvPr id="31" name="TextBox 30">
            <a:extLst>
              <a:ext uri="{FF2B5EF4-FFF2-40B4-BE49-F238E27FC236}">
                <a16:creationId xmlns:a16="http://schemas.microsoft.com/office/drawing/2014/main" id="{5D208707-C2B7-CD17-631C-37E6E6D7EBAD}"/>
              </a:ext>
            </a:extLst>
          </p:cNvPr>
          <p:cNvSpPr txBox="1"/>
          <p:nvPr/>
        </p:nvSpPr>
        <p:spPr>
          <a:xfrm>
            <a:off x="5939967" y="3519100"/>
            <a:ext cx="1525120" cy="300082"/>
          </a:xfrm>
          <a:prstGeom prst="rect">
            <a:avLst/>
          </a:prstGeom>
          <a:noFill/>
        </p:spPr>
        <p:txBody>
          <a:bodyPr wrap="square" rtlCol="0">
            <a:spAutoFit/>
          </a:bodyPr>
          <a:lstStyle/>
          <a:p>
            <a:r>
              <a:rPr lang="en-GB" sz="1350" dirty="0"/>
              <a:t>:payment 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991070" y="1778497"/>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Fault Replaces Message pattern the payment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would signal errors taking a card payment back to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677853" y="2909576"/>
            <a:ext cx="615421" cy="519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888319" y="1626750"/>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can orchestrate a new flow, such as asking for an alternate payment method, or cancel the order.</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2190523" y="2757829"/>
            <a:ext cx="328614" cy="6711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776061" y="4357738"/>
            <a:ext cx="313507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should indicate why the payment failed. This might be an issue with the payment provider but it also might be an issue like an invalid card or insufficient funds</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78265" y="4071552"/>
            <a:ext cx="2459614"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670031"/>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 grpId="0"/>
      <p:bldP spid="14"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In-Out-Retry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135</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783168"/>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783166"/>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82039" y="301593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4766" y="286897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4162" y="2591909"/>
            <a:ext cx="759279" cy="253916"/>
          </a:xfrm>
          <a:prstGeom prst="rect">
            <a:avLst/>
          </a:prstGeom>
          <a:noFill/>
        </p:spPr>
        <p:txBody>
          <a:bodyPr wrap="square" rtlCol="0">
            <a:spAutoFit/>
          </a:bodyPr>
          <a:lstStyle/>
          <a:p>
            <a:r>
              <a:rPr lang="en-GB" sz="1050" dirty="0"/>
              <a:t>1.1 greet()</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51286" y="2873269"/>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12988" y="2873266"/>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022585" y="1496027"/>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receive an expected response from a provider. What can it do?</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2324789" y="2211608"/>
            <a:ext cx="167369" cy="571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83721" y="4640868"/>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choose to retry if it does not receive a response within that time window.</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233954" y="4187712"/>
            <a:ext cx="258204" cy="4531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0201" y="39202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2927" y="377332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2323" y="3496254"/>
            <a:ext cx="759279" cy="253916"/>
          </a:xfrm>
          <a:prstGeom prst="rect">
            <a:avLst/>
          </a:prstGeom>
          <a:noFill/>
        </p:spPr>
        <p:txBody>
          <a:bodyPr wrap="square" rtlCol="0">
            <a:spAutoFit/>
          </a:bodyPr>
          <a:lstStyle/>
          <a:p>
            <a:r>
              <a:rPr lang="en-GB" sz="1050" dirty="0"/>
              <a:t>1.2 greet()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2039" y="38456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4765" y="4050907"/>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814765" y="4154616"/>
            <a:ext cx="1187905" cy="253916"/>
          </a:xfrm>
          <a:prstGeom prst="rect">
            <a:avLst/>
          </a:prstGeom>
          <a:noFill/>
        </p:spPr>
        <p:txBody>
          <a:bodyPr wrap="square" rtlCol="0">
            <a:spAutoFit/>
          </a:bodyPr>
          <a:lstStyle/>
          <a:p>
            <a:r>
              <a:rPr lang="en-GB" sz="1050" dirty="0"/>
              <a:t>1.3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4986334" y="4628633"/>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might send a message twice, the operation on the consumer must be idempotent, or the consumer must de-duplicate already seen messages</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0"/>
            <a:endCxn id="16" idx="2"/>
          </p:cNvCxnSpPr>
          <p:nvPr/>
        </p:nvCxnSpPr>
        <p:spPr>
          <a:xfrm flipH="1" flipV="1">
            <a:off x="6353860" y="4187697"/>
            <a:ext cx="482707" cy="440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Stopwatch 75% with solid fill">
            <a:extLst>
              <a:ext uri="{FF2B5EF4-FFF2-40B4-BE49-F238E27FC236}">
                <a16:creationId xmlns:a16="http://schemas.microsoft.com/office/drawing/2014/main" id="{05FD1D94-5FEA-5880-863E-364F0EBBC3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31466" y="3300681"/>
            <a:ext cx="342899" cy="342899"/>
          </a:xfrm>
          <a:prstGeom prst="rect">
            <a:avLst/>
          </a:prstGeom>
        </p:spPr>
      </p:pic>
      <p:sp>
        <p:nvSpPr>
          <p:cNvPr id="22" name="TextBox 21">
            <a:extLst>
              <a:ext uri="{FF2B5EF4-FFF2-40B4-BE49-F238E27FC236}">
                <a16:creationId xmlns:a16="http://schemas.microsoft.com/office/drawing/2014/main" id="{CE781C11-3485-55EB-C918-20F9C592AAE7}"/>
              </a:ext>
            </a:extLst>
          </p:cNvPr>
          <p:cNvSpPr txBox="1"/>
          <p:nvPr/>
        </p:nvSpPr>
        <p:spPr>
          <a:xfrm>
            <a:off x="4047782" y="1669130"/>
            <a:ext cx="3700466"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set a timeout within which to receive a response.</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a:endCxn id="21" idx="3"/>
          </p:cNvCxnSpPr>
          <p:nvPr/>
        </p:nvCxnSpPr>
        <p:spPr>
          <a:xfrm flipH="1">
            <a:off x="2674365" y="2176961"/>
            <a:ext cx="3223650" cy="12951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27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2" grpId="0"/>
      <p:bldP spid="36" grpId="0"/>
      <p:bldP spid="22"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136</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33049" y="2455418"/>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know if the provider will be able to succeed, and might not want to proceed without knowing that</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437457"/>
            <a:ext cx="581594" cy="9035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completes its work, it then commits to ask the provider to allocate the reserved capacity.</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361354" y="1416296"/>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reserves the resource – usually with a timeout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59264" y="2131877"/>
            <a:ext cx="2352323" cy="9010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asks if the operation is possible, and reserves the resources to perform it.</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192780"/>
            <a:ext cx="1430098" cy="9138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fails, it then rolls back to ask the provider to free the reserved capacity.</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53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p:bldP spid="52" grpId="0"/>
      <p:bldP spid="10" grpId="0"/>
      <p:bldP spid="29" grpId="0"/>
      <p:bldP spid="36" grpId="0"/>
      <p:bldP spid="22" grpId="0"/>
      <p:bldP spid="26" grpId="0"/>
      <p:bldP spid="47"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137</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:basket</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824161" y="2464935"/>
            <a:ext cx="1105906" cy="300082"/>
          </a:xfrm>
          <a:prstGeom prst="rect">
            <a:avLst/>
          </a:prstGeom>
          <a:noFill/>
        </p:spPr>
        <p:txBody>
          <a:bodyPr wrap="square" rtlCol="0">
            <a:spAutoFit/>
          </a:bodyPr>
          <a:lstStyle/>
          <a:p>
            <a:r>
              <a:rPr lang="en-GB" sz="1350" dirty="0"/>
              <a:t>:warehouse</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don’t want to purchase the item if the stock is not available</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021958"/>
            <a:ext cx="581594" cy="13190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customer finishes shopping and pays for the basket before the time limit, then it commits to ask the warehouse to allocate the stock.</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410174" y="1612071"/>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warehouse reserves the stock – with a timeout (so others can purchase if we don’t)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76024" y="2535401"/>
            <a:ext cx="2384383" cy="589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basket asks the warehouse if there is stock, and if so reserves it. Fault could replace message here, if the item is out-of-stock</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400529"/>
            <a:ext cx="1430098" cy="7061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basket does not complete, then it rolls back to ask the warehouse to free the stock.</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9133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B6AF9-E6A1-8F15-26CA-4AE6A7EAA85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43EA88-E9FC-021B-5F2F-873E48B065B2}"/>
              </a:ext>
            </a:extLst>
          </p:cNvPr>
          <p:cNvSpPr>
            <a:spLocks noGrp="1"/>
          </p:cNvSpPr>
          <p:nvPr>
            <p:ph type="sldNum" sz="quarter" idx="12"/>
          </p:nvPr>
        </p:nvSpPr>
        <p:spPr/>
        <p:txBody>
          <a:bodyPr/>
          <a:lstStyle/>
          <a:p>
            <a:fld id="{00000000-1234-1234-1234-123412341234}" type="slidenum">
              <a:rPr lang="en-GB" smtClean="0"/>
              <a:pPr/>
              <a:t>138</a:t>
            </a:fld>
            <a:endParaRPr lang="en-GB"/>
          </a:p>
        </p:txBody>
      </p:sp>
      <p:sp>
        <p:nvSpPr>
          <p:cNvPr id="5" name="Google Shape;69;p14">
            <a:extLst>
              <a:ext uri="{FF2B5EF4-FFF2-40B4-BE49-F238E27FC236}">
                <a16:creationId xmlns:a16="http://schemas.microsoft.com/office/drawing/2014/main" id="{59135543-737B-8C73-31ED-F9A39368E911}"/>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Reliable Messaging</a:t>
            </a:r>
          </a:p>
        </p:txBody>
      </p:sp>
    </p:spTree>
    <p:extLst>
      <p:ext uri="{BB962C8B-B14F-4D97-AF65-F5344CB8AC3E}">
        <p14:creationId xmlns:p14="http://schemas.microsoft.com/office/powerpoint/2010/main" val="13454729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Outbox</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139</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725824" y="1707470"/>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128358" y="1719594"/>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518618" y="2252919"/>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105880" y="2354526"/>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352605" y="280641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291065" y="2474706"/>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427743" y="2617781"/>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335875" y="328941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455627" y="3165191"/>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433128" y="2872977"/>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375102" y="2200360"/>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351177" y="4975994"/>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476456" y="2372103"/>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476456" y="3312832"/>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104869" y="2882626"/>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035584" y="2830338"/>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112180" y="4360365"/>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042896" y="4292243"/>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483768" y="4774737"/>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679014" y="403692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646218" y="302335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656938" y="3101917"/>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732948" y="4091210"/>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372652" y="2660646"/>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276436" y="2553595"/>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328052" y="3101917"/>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260097" y="3050452"/>
            <a:ext cx="1626781" cy="253916"/>
          </a:xfrm>
          <a:prstGeom prst="rect">
            <a:avLst/>
          </a:prstGeom>
          <a:noFill/>
        </p:spPr>
        <p:txBody>
          <a:bodyPr wrap="square" rtlCol="0">
            <a:spAutoFit/>
          </a:bodyPr>
          <a:lstStyle/>
          <a:p>
            <a:r>
              <a:rPr lang="en-GB" sz="1050" dirty="0"/>
              <a:t>1.2: store sent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521707" y="4165575"/>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To ensure the activity state matches messages sent, we need to use transactional messaging,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Outbox</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9" name="Straight Arrow Connector 48">
            <a:extLst>
              <a:ext uri="{FF2B5EF4-FFF2-40B4-BE49-F238E27FC236}">
                <a16:creationId xmlns:a16="http://schemas.microsoft.com/office/drawing/2014/main" id="{F2C9BBDC-56AC-AB02-C74E-8955FEAD5AC5}"/>
              </a:ext>
            </a:extLst>
          </p:cNvPr>
          <p:cNvCxnSpPr>
            <a:cxnSpLocks/>
            <a:endCxn id="30" idx="3"/>
          </p:cNvCxnSpPr>
          <p:nvPr/>
        </p:nvCxnSpPr>
        <p:spPr>
          <a:xfrm flipH="1" flipV="1">
            <a:off x="4917327" y="3071585"/>
            <a:ext cx="2281601" cy="10939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7E0679F-B8A1-9933-A278-CA8134BEA160}"/>
              </a:ext>
            </a:extLst>
          </p:cNvPr>
          <p:cNvSpPr/>
          <p:nvPr/>
        </p:nvSpPr>
        <p:spPr>
          <a:xfrm>
            <a:off x="388987" y="2474706"/>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431998" y="2545974"/>
            <a:ext cx="1626781" cy="253916"/>
          </a:xfrm>
          <a:prstGeom prst="rect">
            <a:avLst/>
          </a:prstGeom>
          <a:noFill/>
        </p:spPr>
        <p:txBody>
          <a:bodyPr wrap="square" rtlCol="0">
            <a:spAutoFit/>
          </a:bodyPr>
          <a:lstStyle/>
          <a:p>
            <a:r>
              <a:rPr lang="en-GB" sz="1050" dirty="0"/>
              <a:t>Transaction Boundary</a:t>
            </a:r>
          </a:p>
        </p:txBody>
      </p:sp>
      <p:sp>
        <p:nvSpPr>
          <p:cNvPr id="5" name="TextBox 4">
            <a:extLst>
              <a:ext uri="{FF2B5EF4-FFF2-40B4-BE49-F238E27FC236}">
                <a16:creationId xmlns:a16="http://schemas.microsoft.com/office/drawing/2014/main" id="{E925E0D8-B980-D6A6-19E8-F53C2A8F09D2}"/>
              </a:ext>
            </a:extLst>
          </p:cNvPr>
          <p:cNvSpPr txBox="1"/>
          <p:nvPr/>
        </p:nvSpPr>
        <p:spPr>
          <a:xfrm>
            <a:off x="5455627" y="661731"/>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Sending the message might fail, this would result in our requestor’s state being incorrect – it’s waiting for a response it will never get!</a:t>
            </a:r>
          </a:p>
        </p:txBody>
      </p:sp>
      <p:cxnSp>
        <p:nvCxnSpPr>
          <p:cNvPr id="7" name="Straight Arrow Connector 6">
            <a:extLst>
              <a:ext uri="{FF2B5EF4-FFF2-40B4-BE49-F238E27FC236}">
                <a16:creationId xmlns:a16="http://schemas.microsoft.com/office/drawing/2014/main" id="{96A7AFE3-A2BB-8ED3-168C-29A9E2F0C46B}"/>
              </a:ext>
            </a:extLst>
          </p:cNvPr>
          <p:cNvCxnSpPr>
            <a:cxnSpLocks/>
            <a:stCxn id="5" idx="2"/>
            <a:endCxn id="11" idx="0"/>
          </p:cNvCxnSpPr>
          <p:nvPr/>
        </p:nvCxnSpPr>
        <p:spPr>
          <a:xfrm flipH="1">
            <a:off x="6175676" y="1585061"/>
            <a:ext cx="957171" cy="6678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06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42" grpId="0"/>
      <p:bldP spid="46" grpId="0"/>
      <p:bldP spid="48" grpId="0"/>
      <p:bldP spid="39" grpId="0" animBg="1"/>
      <p:bldP spid="4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318592" y="1472667"/>
            <a:ext cx="5981635" cy="3461283"/>
          </a:xfrm>
          <a:prstGeom prst="rect">
            <a:avLst/>
          </a:prstGeom>
        </p:spPr>
      </p:pic>
    </p:spTree>
    <p:extLst>
      <p:ext uri="{BB962C8B-B14F-4D97-AF65-F5344CB8AC3E}">
        <p14:creationId xmlns:p14="http://schemas.microsoft.com/office/powerpoint/2010/main" val="136450124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Outbox - Guaranteed Delivery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140</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803038" y="928271"/>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205572" y="940395"/>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595832" y="1473720"/>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183094" y="1575327"/>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429819" y="2027215"/>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368279" y="1695507"/>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504957" y="1838582"/>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413089" y="251021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532841" y="2385992"/>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510342" y="2093778"/>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452316" y="1421161"/>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428391" y="4196795"/>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553670" y="1592904"/>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553670" y="2533633"/>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182083" y="2103427"/>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112798" y="2051139"/>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189394" y="3581166"/>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120110" y="351304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560982" y="3995538"/>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756228" y="32577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723432" y="224415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734152" y="2322718"/>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810162" y="3312011"/>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449866" y="1881447"/>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353650" y="1774396"/>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405266" y="2322718"/>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337311" y="2271253"/>
            <a:ext cx="1626781" cy="253916"/>
          </a:xfrm>
          <a:prstGeom prst="rect">
            <a:avLst/>
          </a:prstGeom>
          <a:noFill/>
        </p:spPr>
        <p:txBody>
          <a:bodyPr wrap="square" rtlCol="0">
            <a:spAutoFit/>
          </a:bodyPr>
          <a:lstStyle/>
          <a:p>
            <a:r>
              <a:rPr lang="en-GB" sz="1050" dirty="0"/>
              <a:t>1.2: store sent message()</a:t>
            </a:r>
          </a:p>
        </p:txBody>
      </p:sp>
      <p:sp>
        <p:nvSpPr>
          <p:cNvPr id="39" name="Rounded Rectangle 38">
            <a:extLst>
              <a:ext uri="{FF2B5EF4-FFF2-40B4-BE49-F238E27FC236}">
                <a16:creationId xmlns:a16="http://schemas.microsoft.com/office/drawing/2014/main" id="{87E0679F-B8A1-9933-A278-CA8134BEA160}"/>
              </a:ext>
            </a:extLst>
          </p:cNvPr>
          <p:cNvSpPr/>
          <p:nvPr/>
        </p:nvSpPr>
        <p:spPr>
          <a:xfrm>
            <a:off x="466201" y="1695507"/>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509212" y="1766775"/>
            <a:ext cx="1626781" cy="253916"/>
          </a:xfrm>
          <a:prstGeom prst="rect">
            <a:avLst/>
          </a:prstGeom>
          <a:noFill/>
        </p:spPr>
        <p:txBody>
          <a:bodyPr wrap="square" rtlCol="0">
            <a:spAutoFit/>
          </a:bodyPr>
          <a:lstStyle/>
          <a:p>
            <a:r>
              <a:rPr lang="en-GB" sz="1050" dirty="0"/>
              <a:t>Transaction Boundary</a:t>
            </a:r>
          </a:p>
        </p:txBody>
      </p:sp>
      <p:sp>
        <p:nvSpPr>
          <p:cNvPr id="8" name="TextBox 7">
            <a:extLst>
              <a:ext uri="{FF2B5EF4-FFF2-40B4-BE49-F238E27FC236}">
                <a16:creationId xmlns:a16="http://schemas.microsoft.com/office/drawing/2014/main" id="{4CB73602-0665-F5A1-BEFC-B4A7949210D8}"/>
              </a:ext>
            </a:extLst>
          </p:cNvPr>
          <p:cNvSpPr txBox="1"/>
          <p:nvPr/>
        </p:nvSpPr>
        <p:spPr>
          <a:xfrm rot="18633556">
            <a:off x="6430320" y="3576601"/>
            <a:ext cx="949261" cy="253916"/>
          </a:xfrm>
          <a:prstGeom prst="rect">
            <a:avLst/>
          </a:prstGeom>
          <a:noFill/>
        </p:spPr>
        <p:txBody>
          <a:bodyPr wrap="square" rtlCol="0">
            <a:spAutoFit/>
          </a:bodyPr>
          <a:lstStyle/>
          <a:p>
            <a:r>
              <a:rPr lang="en-GB" sz="1050" dirty="0"/>
              <a:t>1.3* request()</a:t>
            </a:r>
          </a:p>
        </p:txBody>
      </p:sp>
      <p:cxnSp>
        <p:nvCxnSpPr>
          <p:cNvPr id="9" name="Straight Connector 8">
            <a:extLst>
              <a:ext uri="{FF2B5EF4-FFF2-40B4-BE49-F238E27FC236}">
                <a16:creationId xmlns:a16="http://schemas.microsoft.com/office/drawing/2014/main" id="{670E5CF2-A731-ACCF-A6F3-0169A6A201F1}"/>
              </a:ext>
            </a:extLst>
          </p:cNvPr>
          <p:cNvCxnSpPr>
            <a:cxnSpLocks/>
          </p:cNvCxnSpPr>
          <p:nvPr/>
        </p:nvCxnSpPr>
        <p:spPr>
          <a:xfrm flipV="1">
            <a:off x="5376252" y="2692073"/>
            <a:ext cx="2538360" cy="288591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BFFA7C-B4A7-91A9-D0A1-5B21A2178021}"/>
              </a:ext>
            </a:extLst>
          </p:cNvPr>
          <p:cNvCxnSpPr>
            <a:cxnSpLocks/>
          </p:cNvCxnSpPr>
          <p:nvPr/>
        </p:nvCxnSpPr>
        <p:spPr>
          <a:xfrm flipV="1">
            <a:off x="6430590" y="3214749"/>
            <a:ext cx="680129" cy="768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F8B19B-B58D-AF16-3263-5CF37CB4652D}"/>
              </a:ext>
            </a:extLst>
          </p:cNvPr>
          <p:cNvSpPr txBox="1"/>
          <p:nvPr/>
        </p:nvSpPr>
        <p:spPr>
          <a:xfrm>
            <a:off x="5944994" y="5397842"/>
            <a:ext cx="310935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use 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 sweeper process whose job is to look for unsent messages and keep sending them until we succeed.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Guaranteed Delivery.</a:t>
            </a:r>
          </a:p>
        </p:txBody>
      </p:sp>
      <p:cxnSp>
        <p:nvCxnSpPr>
          <p:cNvPr id="18" name="Straight Arrow Connector 17">
            <a:extLst>
              <a:ext uri="{FF2B5EF4-FFF2-40B4-BE49-F238E27FC236}">
                <a16:creationId xmlns:a16="http://schemas.microsoft.com/office/drawing/2014/main" id="{8ADDC20A-7BE4-02C0-1D4F-E96E7B16EA8F}"/>
              </a:ext>
            </a:extLst>
          </p:cNvPr>
          <p:cNvCxnSpPr>
            <a:cxnSpLocks/>
            <a:stCxn id="17" idx="1"/>
          </p:cNvCxnSpPr>
          <p:nvPr/>
        </p:nvCxnSpPr>
        <p:spPr>
          <a:xfrm flipH="1" flipV="1">
            <a:off x="5402071" y="5740463"/>
            <a:ext cx="542923" cy="2229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C41FEAE-5792-0394-4BE2-23E8E15BF828}"/>
              </a:ext>
            </a:extLst>
          </p:cNvPr>
          <p:cNvSpPr/>
          <p:nvPr/>
        </p:nvSpPr>
        <p:spPr>
          <a:xfrm>
            <a:off x="3968180" y="5021114"/>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extBox 19">
            <a:extLst>
              <a:ext uri="{FF2B5EF4-FFF2-40B4-BE49-F238E27FC236}">
                <a16:creationId xmlns:a16="http://schemas.microsoft.com/office/drawing/2014/main" id="{11D17912-FA47-F80B-CFA1-2CFE31223589}"/>
              </a:ext>
            </a:extLst>
          </p:cNvPr>
          <p:cNvSpPr txBox="1"/>
          <p:nvPr/>
        </p:nvSpPr>
        <p:spPr>
          <a:xfrm rot="2341168">
            <a:off x="1999853" y="4859962"/>
            <a:ext cx="1314116" cy="253916"/>
          </a:xfrm>
          <a:prstGeom prst="rect">
            <a:avLst/>
          </a:prstGeom>
          <a:noFill/>
        </p:spPr>
        <p:txBody>
          <a:bodyPr wrap="square" rtlCol="0">
            <a:spAutoFit/>
          </a:bodyPr>
          <a:lstStyle/>
          <a:p>
            <a:r>
              <a:rPr lang="en-GB" sz="1050" dirty="0"/>
              <a:t>1.2* read unsent()</a:t>
            </a:r>
          </a:p>
        </p:txBody>
      </p:sp>
      <p:cxnSp>
        <p:nvCxnSpPr>
          <p:cNvPr id="21" name="Straight Arrow Connector 20">
            <a:extLst>
              <a:ext uri="{FF2B5EF4-FFF2-40B4-BE49-F238E27FC236}">
                <a16:creationId xmlns:a16="http://schemas.microsoft.com/office/drawing/2014/main" id="{9877BDDF-D3EB-DF54-3657-688D37849453}"/>
              </a:ext>
            </a:extLst>
          </p:cNvPr>
          <p:cNvCxnSpPr>
            <a:cxnSpLocks/>
            <a:stCxn id="19" idx="1"/>
          </p:cNvCxnSpPr>
          <p:nvPr/>
        </p:nvCxnSpPr>
        <p:spPr>
          <a:xfrm flipH="1" flipV="1">
            <a:off x="2033281" y="4251141"/>
            <a:ext cx="1934899" cy="1318843"/>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91BD27-AF09-DE53-32EA-8547DAD31732}"/>
              </a:ext>
            </a:extLst>
          </p:cNvPr>
          <p:cNvCxnSpPr>
            <a:cxnSpLocks/>
          </p:cNvCxnSpPr>
          <p:nvPr/>
        </p:nvCxnSpPr>
        <p:spPr>
          <a:xfrm>
            <a:off x="2350536" y="4146705"/>
            <a:ext cx="1617644" cy="1099958"/>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A866A0-087C-9FB7-1BB9-052BAA7ADCCF}"/>
              </a:ext>
            </a:extLst>
          </p:cNvPr>
          <p:cNvSpPr txBox="1"/>
          <p:nvPr/>
        </p:nvSpPr>
        <p:spPr>
          <a:xfrm rot="2137972">
            <a:off x="2634638" y="4359066"/>
            <a:ext cx="1314116" cy="253916"/>
          </a:xfrm>
          <a:prstGeom prst="rect">
            <a:avLst/>
          </a:prstGeom>
          <a:noFill/>
        </p:spPr>
        <p:txBody>
          <a:bodyPr wrap="square" rtlCol="0">
            <a:spAutoFit/>
          </a:bodyPr>
          <a:lstStyle/>
          <a:p>
            <a:r>
              <a:rPr lang="en-GB" sz="1050" dirty="0"/>
              <a:t>1.4* mark sent()</a:t>
            </a:r>
          </a:p>
        </p:txBody>
      </p:sp>
      <p:sp>
        <p:nvSpPr>
          <p:cNvPr id="50" name="TextBox 49">
            <a:extLst>
              <a:ext uri="{FF2B5EF4-FFF2-40B4-BE49-F238E27FC236}">
                <a16:creationId xmlns:a16="http://schemas.microsoft.com/office/drawing/2014/main" id="{23FC7E93-D6B1-F63A-5DE8-D4AF5ACA5365}"/>
              </a:ext>
            </a:extLst>
          </p:cNvPr>
          <p:cNvSpPr txBox="1"/>
          <p:nvPr/>
        </p:nvSpPr>
        <p:spPr>
          <a:xfrm>
            <a:off x="4231436" y="5083340"/>
            <a:ext cx="952166" cy="300082"/>
          </a:xfrm>
          <a:prstGeom prst="rect">
            <a:avLst/>
          </a:prstGeom>
          <a:noFill/>
        </p:spPr>
        <p:txBody>
          <a:bodyPr wrap="square" rtlCol="0">
            <a:spAutoFit/>
          </a:bodyPr>
          <a:lstStyle/>
          <a:p>
            <a:r>
              <a:rPr lang="en-GB" sz="1350" dirty="0"/>
              <a:t>:sweeper</a:t>
            </a:r>
          </a:p>
        </p:txBody>
      </p:sp>
    </p:spTree>
    <p:extLst>
      <p:ext uri="{BB962C8B-B14F-4D97-AF65-F5344CB8AC3E}">
        <p14:creationId xmlns:p14="http://schemas.microsoft.com/office/powerpoint/2010/main" val="52237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9" grpId="0" animBg="1"/>
      <p:bldP spid="20" grpId="0"/>
      <p:bldP spid="41" grpId="0"/>
      <p:bldP spid="50"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At Least Once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a:xfrm>
            <a:off x="3601720" y="6366510"/>
            <a:ext cx="2895600" cy="365125"/>
          </a:xfrm>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a:xfrm>
            <a:off x="7030720" y="6366510"/>
            <a:ext cx="2133600" cy="365125"/>
          </a:xfrm>
        </p:spPr>
        <p:txBody>
          <a:bodyPr/>
          <a:lstStyle/>
          <a:p>
            <a:fld id="{53C7D256-7CB4-8D4B-B359-120D79D46DFF}" type="slidenum">
              <a:rPr lang="en-US" smtClean="0"/>
              <a:t>141</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4047468" y="938431"/>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450002" y="950555"/>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840262" y="1483880"/>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427524" y="1585487"/>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674249" y="2037375"/>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612709" y="1705667"/>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749387" y="1848742"/>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657519" y="252037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777271" y="2396152"/>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754772" y="2103938"/>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696746" y="1431321"/>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672821" y="4206955"/>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798100" y="1603064"/>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798100" y="2543793"/>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426513" y="2113587"/>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357228" y="2061299"/>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433824" y="3591326"/>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364540" y="352320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805412" y="4005698"/>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1000658" y="326788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967862" y="225431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978582" y="2332878"/>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1054592" y="3322171"/>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694296" y="1891607"/>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598080" y="1784556"/>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649696" y="2332878"/>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581741" y="2281413"/>
            <a:ext cx="1626781" cy="253916"/>
          </a:xfrm>
          <a:prstGeom prst="rect">
            <a:avLst/>
          </a:prstGeom>
          <a:noFill/>
        </p:spPr>
        <p:txBody>
          <a:bodyPr wrap="square" rtlCol="0">
            <a:spAutoFit/>
          </a:bodyPr>
          <a:lstStyle/>
          <a:p>
            <a:r>
              <a:rPr lang="en-GB" sz="1050" dirty="0"/>
              <a:t>1.2: store sent message()</a:t>
            </a:r>
          </a:p>
        </p:txBody>
      </p:sp>
      <p:sp>
        <p:nvSpPr>
          <p:cNvPr id="39" name="Rounded Rectangle 38">
            <a:extLst>
              <a:ext uri="{FF2B5EF4-FFF2-40B4-BE49-F238E27FC236}">
                <a16:creationId xmlns:a16="http://schemas.microsoft.com/office/drawing/2014/main" id="{87E0679F-B8A1-9933-A278-CA8134BEA160}"/>
              </a:ext>
            </a:extLst>
          </p:cNvPr>
          <p:cNvSpPr/>
          <p:nvPr/>
        </p:nvSpPr>
        <p:spPr>
          <a:xfrm>
            <a:off x="710631" y="1705667"/>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753642" y="1776935"/>
            <a:ext cx="1626781" cy="253916"/>
          </a:xfrm>
          <a:prstGeom prst="rect">
            <a:avLst/>
          </a:prstGeom>
          <a:noFill/>
        </p:spPr>
        <p:txBody>
          <a:bodyPr wrap="square" rtlCol="0">
            <a:spAutoFit/>
          </a:bodyPr>
          <a:lstStyle/>
          <a:p>
            <a:r>
              <a:rPr lang="en-GB" sz="1050" dirty="0"/>
              <a:t>Transaction Boundary</a:t>
            </a:r>
          </a:p>
        </p:txBody>
      </p:sp>
      <p:sp>
        <p:nvSpPr>
          <p:cNvPr id="8" name="TextBox 7">
            <a:extLst>
              <a:ext uri="{FF2B5EF4-FFF2-40B4-BE49-F238E27FC236}">
                <a16:creationId xmlns:a16="http://schemas.microsoft.com/office/drawing/2014/main" id="{4CB73602-0665-F5A1-BEFC-B4A7949210D8}"/>
              </a:ext>
            </a:extLst>
          </p:cNvPr>
          <p:cNvSpPr txBox="1"/>
          <p:nvPr/>
        </p:nvSpPr>
        <p:spPr>
          <a:xfrm rot="18633556">
            <a:off x="6674750" y="3586761"/>
            <a:ext cx="949261" cy="253916"/>
          </a:xfrm>
          <a:prstGeom prst="rect">
            <a:avLst/>
          </a:prstGeom>
          <a:noFill/>
        </p:spPr>
        <p:txBody>
          <a:bodyPr wrap="square" rtlCol="0">
            <a:spAutoFit/>
          </a:bodyPr>
          <a:lstStyle/>
          <a:p>
            <a:r>
              <a:rPr lang="en-GB" sz="1050" dirty="0">
                <a:solidFill>
                  <a:srgbClr val="FF0000"/>
                </a:solidFill>
              </a:rPr>
              <a:t>1.3* request()</a:t>
            </a:r>
          </a:p>
        </p:txBody>
      </p:sp>
      <p:cxnSp>
        <p:nvCxnSpPr>
          <p:cNvPr id="9" name="Straight Connector 8">
            <a:extLst>
              <a:ext uri="{FF2B5EF4-FFF2-40B4-BE49-F238E27FC236}">
                <a16:creationId xmlns:a16="http://schemas.microsoft.com/office/drawing/2014/main" id="{670E5CF2-A731-ACCF-A6F3-0169A6A201F1}"/>
              </a:ext>
            </a:extLst>
          </p:cNvPr>
          <p:cNvCxnSpPr>
            <a:cxnSpLocks/>
          </p:cNvCxnSpPr>
          <p:nvPr/>
        </p:nvCxnSpPr>
        <p:spPr>
          <a:xfrm flipV="1">
            <a:off x="5620682" y="2702233"/>
            <a:ext cx="2538360" cy="288591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BFFA7C-B4A7-91A9-D0A1-5B21A2178021}"/>
              </a:ext>
            </a:extLst>
          </p:cNvPr>
          <p:cNvCxnSpPr>
            <a:cxnSpLocks/>
          </p:cNvCxnSpPr>
          <p:nvPr/>
        </p:nvCxnSpPr>
        <p:spPr>
          <a:xfrm flipV="1">
            <a:off x="6675020" y="3224909"/>
            <a:ext cx="680129" cy="7681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C41FEAE-5792-0394-4BE2-23E8E15BF828}"/>
              </a:ext>
            </a:extLst>
          </p:cNvPr>
          <p:cNvSpPr/>
          <p:nvPr/>
        </p:nvSpPr>
        <p:spPr>
          <a:xfrm>
            <a:off x="4212610" y="5031274"/>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extBox 19">
            <a:extLst>
              <a:ext uri="{FF2B5EF4-FFF2-40B4-BE49-F238E27FC236}">
                <a16:creationId xmlns:a16="http://schemas.microsoft.com/office/drawing/2014/main" id="{11D17912-FA47-F80B-CFA1-2CFE31223589}"/>
              </a:ext>
            </a:extLst>
          </p:cNvPr>
          <p:cNvSpPr txBox="1"/>
          <p:nvPr/>
        </p:nvSpPr>
        <p:spPr>
          <a:xfrm rot="2341168">
            <a:off x="2244283" y="4870122"/>
            <a:ext cx="1314116" cy="253916"/>
          </a:xfrm>
          <a:prstGeom prst="rect">
            <a:avLst/>
          </a:prstGeom>
          <a:noFill/>
        </p:spPr>
        <p:txBody>
          <a:bodyPr wrap="square" rtlCol="0">
            <a:spAutoFit/>
          </a:bodyPr>
          <a:lstStyle/>
          <a:p>
            <a:r>
              <a:rPr lang="en-GB" sz="1050" dirty="0"/>
              <a:t>1.2* read unsent()</a:t>
            </a:r>
          </a:p>
        </p:txBody>
      </p:sp>
      <p:cxnSp>
        <p:nvCxnSpPr>
          <p:cNvPr id="21" name="Straight Arrow Connector 20">
            <a:extLst>
              <a:ext uri="{FF2B5EF4-FFF2-40B4-BE49-F238E27FC236}">
                <a16:creationId xmlns:a16="http://schemas.microsoft.com/office/drawing/2014/main" id="{9877BDDF-D3EB-DF54-3657-688D37849453}"/>
              </a:ext>
            </a:extLst>
          </p:cNvPr>
          <p:cNvCxnSpPr>
            <a:cxnSpLocks/>
            <a:stCxn id="19" idx="1"/>
          </p:cNvCxnSpPr>
          <p:nvPr/>
        </p:nvCxnSpPr>
        <p:spPr>
          <a:xfrm flipH="1" flipV="1">
            <a:off x="2310920" y="4261301"/>
            <a:ext cx="1901690" cy="1318843"/>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91BD27-AF09-DE53-32EA-8547DAD31732}"/>
              </a:ext>
            </a:extLst>
          </p:cNvPr>
          <p:cNvCxnSpPr>
            <a:cxnSpLocks/>
          </p:cNvCxnSpPr>
          <p:nvPr/>
        </p:nvCxnSpPr>
        <p:spPr>
          <a:xfrm>
            <a:off x="2594966" y="4156865"/>
            <a:ext cx="1617644" cy="1099958"/>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A866A0-087C-9FB7-1BB9-052BAA7ADCCF}"/>
              </a:ext>
            </a:extLst>
          </p:cNvPr>
          <p:cNvSpPr txBox="1"/>
          <p:nvPr/>
        </p:nvSpPr>
        <p:spPr>
          <a:xfrm rot="2137972">
            <a:off x="2879068" y="4369226"/>
            <a:ext cx="1314116" cy="253916"/>
          </a:xfrm>
          <a:prstGeom prst="rect">
            <a:avLst/>
          </a:prstGeom>
          <a:noFill/>
        </p:spPr>
        <p:txBody>
          <a:bodyPr wrap="square" rtlCol="0">
            <a:spAutoFit/>
          </a:bodyPr>
          <a:lstStyle/>
          <a:p>
            <a:r>
              <a:rPr lang="en-GB" sz="1050" dirty="0"/>
              <a:t>1.4* mark sent()</a:t>
            </a:r>
          </a:p>
        </p:txBody>
      </p:sp>
      <p:sp>
        <p:nvSpPr>
          <p:cNvPr id="50" name="TextBox 49">
            <a:extLst>
              <a:ext uri="{FF2B5EF4-FFF2-40B4-BE49-F238E27FC236}">
                <a16:creationId xmlns:a16="http://schemas.microsoft.com/office/drawing/2014/main" id="{23FC7E93-D6B1-F63A-5DE8-D4AF5ACA5365}"/>
              </a:ext>
            </a:extLst>
          </p:cNvPr>
          <p:cNvSpPr txBox="1"/>
          <p:nvPr/>
        </p:nvSpPr>
        <p:spPr>
          <a:xfrm>
            <a:off x="4475866" y="5093500"/>
            <a:ext cx="952166" cy="300082"/>
          </a:xfrm>
          <a:prstGeom prst="rect">
            <a:avLst/>
          </a:prstGeom>
          <a:noFill/>
        </p:spPr>
        <p:txBody>
          <a:bodyPr wrap="square" rtlCol="0">
            <a:spAutoFit/>
          </a:bodyPr>
          <a:lstStyle/>
          <a:p>
            <a:r>
              <a:rPr lang="en-GB" sz="1350" dirty="0"/>
              <a:t>:sweeper</a:t>
            </a:r>
          </a:p>
        </p:txBody>
      </p:sp>
      <p:sp>
        <p:nvSpPr>
          <p:cNvPr id="5" name="TextBox 4">
            <a:extLst>
              <a:ext uri="{FF2B5EF4-FFF2-40B4-BE49-F238E27FC236}">
                <a16:creationId xmlns:a16="http://schemas.microsoft.com/office/drawing/2014/main" id="{96447434-ABC6-3D5C-B758-C234011237E8}"/>
              </a:ext>
            </a:extLst>
          </p:cNvPr>
          <p:cNvSpPr txBox="1"/>
          <p:nvPr/>
        </p:nvSpPr>
        <p:spPr>
          <a:xfrm>
            <a:off x="5816845" y="5250003"/>
            <a:ext cx="335444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sweeper will keep trying until we succeed. Because we cannot know if the message failed to send, or the middleware failed to acknowledge our send, we may resend a message that has been sent.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At Least Once.</a:t>
            </a:r>
          </a:p>
        </p:txBody>
      </p:sp>
      <p:cxnSp>
        <p:nvCxnSpPr>
          <p:cNvPr id="7" name="Straight Arrow Connector 6">
            <a:extLst>
              <a:ext uri="{FF2B5EF4-FFF2-40B4-BE49-F238E27FC236}">
                <a16:creationId xmlns:a16="http://schemas.microsoft.com/office/drawing/2014/main" id="{E48746D8-36FD-FA12-3DB4-F3928313A749}"/>
              </a:ext>
            </a:extLst>
          </p:cNvPr>
          <p:cNvCxnSpPr>
            <a:cxnSpLocks/>
          </p:cNvCxnSpPr>
          <p:nvPr/>
        </p:nvCxnSpPr>
        <p:spPr>
          <a:xfrm flipH="1" flipV="1">
            <a:off x="5620682" y="5799788"/>
            <a:ext cx="346092" cy="1761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0255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8B3C6E4C-97A5-904E-54D4-1F4F27E928BD}"/>
              </a:ext>
            </a:extLst>
          </p:cNvPr>
          <p:cNvSpPr/>
          <p:nvPr/>
        </p:nvSpPr>
        <p:spPr>
          <a:xfrm>
            <a:off x="2686568" y="1890890"/>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Idempotency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142</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7" name="Straight Connector 6">
            <a:extLst>
              <a:ext uri="{FF2B5EF4-FFF2-40B4-BE49-F238E27FC236}">
                <a16:creationId xmlns:a16="http://schemas.microsoft.com/office/drawing/2014/main" id="{C01736F5-EC55-3015-81EE-12C23DB42F9B}"/>
              </a:ext>
            </a:extLst>
          </p:cNvPr>
          <p:cNvCxnSpPr>
            <a:cxnSpLocks/>
          </p:cNvCxnSpPr>
          <p:nvPr/>
        </p:nvCxnSpPr>
        <p:spPr>
          <a:xfrm>
            <a:off x="4094333" y="2282569"/>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CD75F59-996C-2244-62BA-6745712542DA}"/>
              </a:ext>
            </a:extLst>
          </p:cNvPr>
          <p:cNvCxnSpPr/>
          <p:nvPr/>
        </p:nvCxnSpPr>
        <p:spPr>
          <a:xfrm>
            <a:off x="4367778" y="20983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256937-FF21-F411-3081-E996B809F7A4}"/>
              </a:ext>
            </a:extLst>
          </p:cNvPr>
          <p:cNvSpPr txBox="1"/>
          <p:nvPr/>
        </p:nvSpPr>
        <p:spPr>
          <a:xfrm>
            <a:off x="2850032" y="1956622"/>
            <a:ext cx="1020527" cy="300082"/>
          </a:xfrm>
          <a:prstGeom prst="rect">
            <a:avLst/>
          </a:prstGeom>
          <a:noFill/>
        </p:spPr>
        <p:txBody>
          <a:bodyPr wrap="square" rtlCol="0">
            <a:spAutoFit/>
          </a:bodyPr>
          <a:lstStyle/>
          <a:p>
            <a:r>
              <a:rPr lang="en-GB" sz="1350" dirty="0"/>
              <a:t>:requestor</a:t>
            </a:r>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4292639" y="1814571"/>
            <a:ext cx="1319175" cy="253916"/>
          </a:xfrm>
          <a:prstGeom prst="rect">
            <a:avLst/>
          </a:prstGeom>
          <a:noFill/>
        </p:spPr>
        <p:txBody>
          <a:bodyPr wrap="square" rtlCol="0">
            <a:spAutoFit/>
          </a:bodyPr>
          <a:lstStyle/>
          <a:p>
            <a:r>
              <a:rPr lang="en-GB" sz="1050" dirty="0"/>
              <a:t>1.1* request()</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EAA40CC-B63D-6686-F37F-0B88386C5CE2}"/>
              </a:ext>
            </a:extLst>
          </p:cNvPr>
          <p:cNvSpPr txBox="1"/>
          <p:nvPr/>
        </p:nvSpPr>
        <p:spPr>
          <a:xfrm>
            <a:off x="1217560" y="3661695"/>
            <a:ext cx="335444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we may receive the same message multiple times.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Idempotency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provides reliability when there are no side-affects from us processing that message multiple times.</a:t>
            </a:r>
          </a:p>
        </p:txBody>
      </p:sp>
      <p:cxnSp>
        <p:nvCxnSpPr>
          <p:cNvPr id="49" name="Straight Arrow Connector 48">
            <a:extLst>
              <a:ext uri="{FF2B5EF4-FFF2-40B4-BE49-F238E27FC236}">
                <a16:creationId xmlns:a16="http://schemas.microsoft.com/office/drawing/2014/main" id="{F2C9BBDC-56AC-AB02-C74E-8955FEAD5AC5}"/>
              </a:ext>
            </a:extLst>
          </p:cNvPr>
          <p:cNvCxnSpPr>
            <a:cxnSpLocks/>
            <a:endCxn id="13" idx="2"/>
          </p:cNvCxnSpPr>
          <p:nvPr/>
        </p:nvCxnSpPr>
        <p:spPr>
          <a:xfrm flipV="1">
            <a:off x="2802157" y="2988630"/>
            <a:ext cx="574294" cy="7111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FBA3B40-20AA-F0EB-9913-61DAEC47E177}"/>
              </a:ext>
            </a:extLst>
          </p:cNvPr>
          <p:cNvCxnSpPr/>
          <p:nvPr/>
        </p:nvCxnSpPr>
        <p:spPr>
          <a:xfrm>
            <a:off x="4367778" y="170252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41F909A-A5C2-CEE0-C1D4-99359C2C6392}"/>
              </a:ext>
            </a:extLst>
          </p:cNvPr>
          <p:cNvSpPr txBox="1"/>
          <p:nvPr/>
        </p:nvSpPr>
        <p:spPr>
          <a:xfrm>
            <a:off x="4292639" y="1418785"/>
            <a:ext cx="1319175" cy="253916"/>
          </a:xfrm>
          <a:prstGeom prst="rect">
            <a:avLst/>
          </a:prstGeom>
          <a:noFill/>
        </p:spPr>
        <p:txBody>
          <a:bodyPr wrap="square" rtlCol="0">
            <a:spAutoFit/>
          </a:bodyPr>
          <a:lstStyle/>
          <a:p>
            <a:r>
              <a:rPr lang="en-GB" sz="1050" dirty="0"/>
              <a:t>1.1* request()</a:t>
            </a:r>
          </a:p>
        </p:txBody>
      </p:sp>
    </p:spTree>
    <p:extLst>
      <p:ext uri="{BB962C8B-B14F-4D97-AF65-F5344CB8AC3E}">
        <p14:creationId xmlns:p14="http://schemas.microsoft.com/office/powerpoint/2010/main" val="6033995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Inbox</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143</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2885948" y="4266951"/>
            <a:ext cx="1762136"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TextBox 36">
            <a:extLst>
              <a:ext uri="{FF2B5EF4-FFF2-40B4-BE49-F238E27FC236}">
                <a16:creationId xmlns:a16="http://schemas.microsoft.com/office/drawing/2014/main" id="{B3F68D3A-37B3-040C-6230-3E5ECFEE77C3}"/>
              </a:ext>
            </a:extLst>
          </p:cNvPr>
          <p:cNvSpPr txBox="1"/>
          <p:nvPr/>
        </p:nvSpPr>
        <p:spPr>
          <a:xfrm>
            <a:off x="2985759" y="4320602"/>
            <a:ext cx="1562513" cy="300082"/>
          </a:xfrm>
          <a:prstGeom prst="rect">
            <a:avLst/>
          </a:prstGeom>
          <a:noFill/>
        </p:spPr>
        <p:txBody>
          <a:bodyPr wrap="square" rtlCol="0">
            <a:spAutoFit/>
          </a:bodyPr>
          <a:lstStyle/>
          <a:p>
            <a:r>
              <a:rPr lang="en-GB" sz="1350" dirty="0"/>
              <a:t>:</a:t>
            </a:r>
            <a:r>
              <a:rPr lang="en-GB" sz="1350" dirty="0" err="1"/>
              <a:t>receivedMessages</a:t>
            </a:r>
            <a:endParaRPr lang="en-GB" sz="1350" dirty="0"/>
          </a:p>
        </p:txBody>
      </p:sp>
      <p:sp>
        <p:nvSpPr>
          <p:cNvPr id="46" name="TextBox 45">
            <a:extLst>
              <a:ext uri="{FF2B5EF4-FFF2-40B4-BE49-F238E27FC236}">
                <a16:creationId xmlns:a16="http://schemas.microsoft.com/office/drawing/2014/main" id="{8146ABE5-0D69-B7DD-41ED-3D23166A36DF}"/>
              </a:ext>
            </a:extLst>
          </p:cNvPr>
          <p:cNvSpPr txBox="1"/>
          <p:nvPr/>
        </p:nvSpPr>
        <p:spPr>
          <a:xfrm rot="19453747">
            <a:off x="3994636" y="3159769"/>
            <a:ext cx="1626781" cy="253916"/>
          </a:xfrm>
          <a:prstGeom prst="rect">
            <a:avLst/>
          </a:prstGeom>
          <a:noFill/>
        </p:spPr>
        <p:txBody>
          <a:bodyPr wrap="square" rtlCol="0">
            <a:spAutoFit/>
          </a:bodyPr>
          <a:lstStyle/>
          <a:p>
            <a:r>
              <a:rPr lang="en-GB" sz="1050" dirty="0"/>
              <a:t>1.3: write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22206" y="5247514"/>
            <a:ext cx="636627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to ensure that we have not already processed a message, we store seen messages,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Inbox</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We turn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into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Once Only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49" name="Straight Arrow Connector 48">
            <a:extLst>
              <a:ext uri="{FF2B5EF4-FFF2-40B4-BE49-F238E27FC236}">
                <a16:creationId xmlns:a16="http://schemas.microsoft.com/office/drawing/2014/main" id="{F2C9BBDC-56AC-AB02-C74E-8955FEAD5AC5}"/>
              </a:ext>
            </a:extLst>
          </p:cNvPr>
          <p:cNvCxnSpPr>
            <a:cxnSpLocks/>
            <a:stCxn id="48" idx="0"/>
          </p:cNvCxnSpPr>
          <p:nvPr/>
        </p:nvCxnSpPr>
        <p:spPr>
          <a:xfrm flipH="1" flipV="1">
            <a:off x="3283682" y="4849804"/>
            <a:ext cx="421661" cy="397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199A967-179E-7993-452E-D0440D70B4C9}"/>
              </a:ext>
            </a:extLst>
          </p:cNvPr>
          <p:cNvCxnSpPr>
            <a:cxnSpLocks/>
            <a:endCxn id="34" idx="0"/>
          </p:cNvCxnSpPr>
          <p:nvPr/>
        </p:nvCxnSpPr>
        <p:spPr>
          <a:xfrm flipH="1">
            <a:off x="3767016" y="2911139"/>
            <a:ext cx="1970747" cy="1355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B640264F-BC38-199A-9D60-C70B8773FC06}"/>
              </a:ext>
            </a:extLst>
          </p:cNvPr>
          <p:cNvSpPr/>
          <p:nvPr/>
        </p:nvSpPr>
        <p:spPr>
          <a:xfrm>
            <a:off x="2737063" y="1733508"/>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13" name="Straight Connector 12">
            <a:extLst>
              <a:ext uri="{FF2B5EF4-FFF2-40B4-BE49-F238E27FC236}">
                <a16:creationId xmlns:a16="http://schemas.microsoft.com/office/drawing/2014/main" id="{0B679C32-B810-CFE5-B880-6AF4924475AE}"/>
              </a:ext>
            </a:extLst>
          </p:cNvPr>
          <p:cNvCxnSpPr>
            <a:cxnSpLocks/>
          </p:cNvCxnSpPr>
          <p:nvPr/>
        </p:nvCxnSpPr>
        <p:spPr>
          <a:xfrm>
            <a:off x="4144828" y="2125187"/>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6B1AC4-026A-0F02-797F-B8364F57E5A7}"/>
              </a:ext>
            </a:extLst>
          </p:cNvPr>
          <p:cNvCxnSpPr/>
          <p:nvPr/>
        </p:nvCxnSpPr>
        <p:spPr>
          <a:xfrm>
            <a:off x="4418273" y="19409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DE0033-7180-5752-2452-408AAC19D7B6}"/>
              </a:ext>
            </a:extLst>
          </p:cNvPr>
          <p:cNvCxnSpPr/>
          <p:nvPr/>
        </p:nvCxnSpPr>
        <p:spPr>
          <a:xfrm>
            <a:off x="4418273" y="154514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2BD8406-6301-E3D0-35E1-9DAE67FF37D8}"/>
              </a:ext>
            </a:extLst>
          </p:cNvPr>
          <p:cNvSpPr txBox="1"/>
          <p:nvPr/>
        </p:nvSpPr>
        <p:spPr>
          <a:xfrm>
            <a:off x="4343134" y="1261403"/>
            <a:ext cx="1319175" cy="253916"/>
          </a:xfrm>
          <a:prstGeom prst="rect">
            <a:avLst/>
          </a:prstGeom>
          <a:noFill/>
        </p:spPr>
        <p:txBody>
          <a:bodyPr wrap="square" rtlCol="0">
            <a:spAutoFit/>
          </a:bodyPr>
          <a:lstStyle/>
          <a:p>
            <a:r>
              <a:rPr lang="en-GB" sz="1050" dirty="0"/>
              <a:t>1.1* request()</a:t>
            </a:r>
          </a:p>
        </p:txBody>
      </p:sp>
      <p:sp>
        <p:nvSpPr>
          <p:cNvPr id="17" name="TextBox 16">
            <a:extLst>
              <a:ext uri="{FF2B5EF4-FFF2-40B4-BE49-F238E27FC236}">
                <a16:creationId xmlns:a16="http://schemas.microsoft.com/office/drawing/2014/main" id="{9CA79DDE-3A3B-CAD1-6C5B-28BEB1AA98A0}"/>
              </a:ext>
            </a:extLst>
          </p:cNvPr>
          <p:cNvSpPr txBox="1"/>
          <p:nvPr/>
        </p:nvSpPr>
        <p:spPr>
          <a:xfrm>
            <a:off x="2856120" y="1843666"/>
            <a:ext cx="1020527" cy="300082"/>
          </a:xfrm>
          <a:prstGeom prst="rect">
            <a:avLst/>
          </a:prstGeom>
          <a:noFill/>
        </p:spPr>
        <p:txBody>
          <a:bodyPr wrap="square" rtlCol="0">
            <a:spAutoFit/>
          </a:bodyPr>
          <a:lstStyle/>
          <a:p>
            <a:r>
              <a:rPr lang="en-GB" sz="1350" dirty="0"/>
              <a:t>:requestor</a:t>
            </a:r>
          </a:p>
        </p:txBody>
      </p:sp>
      <p:sp>
        <p:nvSpPr>
          <p:cNvPr id="18" name="TextBox 17">
            <a:extLst>
              <a:ext uri="{FF2B5EF4-FFF2-40B4-BE49-F238E27FC236}">
                <a16:creationId xmlns:a16="http://schemas.microsoft.com/office/drawing/2014/main" id="{B17D3653-8958-CA14-D11A-9FA4E3A4FBCF}"/>
              </a:ext>
            </a:extLst>
          </p:cNvPr>
          <p:cNvSpPr txBox="1"/>
          <p:nvPr/>
        </p:nvSpPr>
        <p:spPr>
          <a:xfrm>
            <a:off x="4298727" y="1701615"/>
            <a:ext cx="1319175" cy="253916"/>
          </a:xfrm>
          <a:prstGeom prst="rect">
            <a:avLst/>
          </a:prstGeom>
          <a:noFill/>
        </p:spPr>
        <p:txBody>
          <a:bodyPr wrap="square" rtlCol="0">
            <a:spAutoFit/>
          </a:bodyPr>
          <a:lstStyle/>
          <a:p>
            <a:r>
              <a:rPr lang="en-GB" sz="1050" dirty="0"/>
              <a:t>1.4* request()</a:t>
            </a:r>
          </a:p>
        </p:txBody>
      </p:sp>
      <p:cxnSp>
        <p:nvCxnSpPr>
          <p:cNvPr id="22" name="Straight Arrow Connector 21">
            <a:extLst>
              <a:ext uri="{FF2B5EF4-FFF2-40B4-BE49-F238E27FC236}">
                <a16:creationId xmlns:a16="http://schemas.microsoft.com/office/drawing/2014/main" id="{AB734304-60E2-F12A-370E-D016029058C6}"/>
              </a:ext>
            </a:extLst>
          </p:cNvPr>
          <p:cNvCxnSpPr>
            <a:cxnSpLocks/>
          </p:cNvCxnSpPr>
          <p:nvPr/>
        </p:nvCxnSpPr>
        <p:spPr>
          <a:xfrm flipV="1">
            <a:off x="4179771" y="3224863"/>
            <a:ext cx="1591572" cy="10249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8989F07-EBF7-E380-7731-FF5E7DEC6E79}"/>
              </a:ext>
            </a:extLst>
          </p:cNvPr>
          <p:cNvSpPr txBox="1"/>
          <p:nvPr/>
        </p:nvSpPr>
        <p:spPr>
          <a:xfrm rot="19453747">
            <a:off x="4419779" y="3706203"/>
            <a:ext cx="1626781" cy="253916"/>
          </a:xfrm>
          <a:prstGeom prst="rect">
            <a:avLst/>
          </a:prstGeom>
          <a:noFill/>
        </p:spPr>
        <p:txBody>
          <a:bodyPr wrap="square" rtlCol="0">
            <a:spAutoFit/>
          </a:bodyPr>
          <a:lstStyle/>
          <a:p>
            <a:r>
              <a:rPr lang="en-GB" sz="1050" dirty="0"/>
              <a:t>1.2: lookup message()</a:t>
            </a:r>
          </a:p>
        </p:txBody>
      </p:sp>
    </p:spTree>
    <p:extLst>
      <p:ext uri="{BB962C8B-B14F-4D97-AF65-F5344CB8AC3E}">
        <p14:creationId xmlns:p14="http://schemas.microsoft.com/office/powerpoint/2010/main" val="188471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29"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a:extLst>
              <a:ext uri="{FF2B5EF4-FFF2-40B4-BE49-F238E27FC236}">
                <a16:creationId xmlns:a16="http://schemas.microsoft.com/office/drawing/2014/main" id="{045044D2-0B42-5BF6-5698-F4EF5701B263}"/>
              </a:ext>
            </a:extLst>
          </p:cNvPr>
          <p:cNvSpPr/>
          <p:nvPr/>
        </p:nvSpPr>
        <p:spPr>
          <a:xfrm>
            <a:off x="3101539" y="719407"/>
            <a:ext cx="1438899" cy="391650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2" name="Slide Number Placeholder 1">
            <a:extLst>
              <a:ext uri="{FF2B5EF4-FFF2-40B4-BE49-F238E27FC236}">
                <a16:creationId xmlns:a16="http://schemas.microsoft.com/office/drawing/2014/main" id="{9965453F-0A69-E1DA-F8DD-D6197DDB18B3}"/>
              </a:ext>
            </a:extLst>
          </p:cNvPr>
          <p:cNvSpPr>
            <a:spLocks noGrp="1"/>
          </p:cNvSpPr>
          <p:nvPr>
            <p:ph type="sldNum" sz="quarter" idx="12"/>
          </p:nvPr>
        </p:nvSpPr>
        <p:spPr/>
        <p:txBody>
          <a:bodyPr/>
          <a:lstStyle/>
          <a:p>
            <a:fld id="{867D4A06-35AE-BD4A-84A9-613A26F3D41D}" type="slidenum">
              <a:rPr lang="en-US" smtClean="0"/>
              <a:pPr/>
              <a:t>144</a:t>
            </a:fld>
            <a:endParaRPr lang="en-US"/>
          </a:p>
        </p:txBody>
      </p:sp>
      <p:sp>
        <p:nvSpPr>
          <p:cNvPr id="4" name="Rounded Rectangle 3">
            <a:extLst>
              <a:ext uri="{FF2B5EF4-FFF2-40B4-BE49-F238E27FC236}">
                <a16:creationId xmlns:a16="http://schemas.microsoft.com/office/drawing/2014/main" id="{22CBB51E-254F-4765-9B36-9212E14E1AE2}"/>
              </a:ext>
            </a:extLst>
          </p:cNvPr>
          <p:cNvSpPr/>
          <p:nvPr/>
        </p:nvSpPr>
        <p:spPr>
          <a:xfrm>
            <a:off x="6576705" y="2502713"/>
            <a:ext cx="1208112" cy="257364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TextBox 7">
            <a:extLst>
              <a:ext uri="{FF2B5EF4-FFF2-40B4-BE49-F238E27FC236}">
                <a16:creationId xmlns:a16="http://schemas.microsoft.com/office/drawing/2014/main" id="{F8F13681-FFB3-DD89-E994-B9D5FFAFFA38}"/>
              </a:ext>
            </a:extLst>
          </p:cNvPr>
          <p:cNvSpPr txBox="1"/>
          <p:nvPr/>
        </p:nvSpPr>
        <p:spPr>
          <a:xfrm>
            <a:off x="6710169" y="2514838"/>
            <a:ext cx="921403" cy="300082"/>
          </a:xfrm>
          <a:prstGeom prst="rect">
            <a:avLst/>
          </a:prstGeom>
          <a:noFill/>
        </p:spPr>
        <p:txBody>
          <a:bodyPr wrap="square" rtlCol="0">
            <a:spAutoFit/>
          </a:bodyPr>
          <a:lstStyle/>
          <a:p>
            <a:r>
              <a:rPr lang="en-GB" sz="1350" dirty="0"/>
              <a:t>: </a:t>
            </a:r>
            <a:r>
              <a:rPr lang="en-GB" sz="1200" dirty="0"/>
              <a:t>payments</a:t>
            </a:r>
          </a:p>
        </p:txBody>
      </p:sp>
      <p:sp>
        <p:nvSpPr>
          <p:cNvPr id="10" name="Oval 9">
            <a:extLst>
              <a:ext uri="{FF2B5EF4-FFF2-40B4-BE49-F238E27FC236}">
                <a16:creationId xmlns:a16="http://schemas.microsoft.com/office/drawing/2014/main" id="{FFF252EB-7754-5787-9B6C-2CA042A400EC}"/>
              </a:ext>
            </a:extLst>
          </p:cNvPr>
          <p:cNvSpPr/>
          <p:nvPr/>
        </p:nvSpPr>
        <p:spPr>
          <a:xfrm>
            <a:off x="7140045" y="2903631"/>
            <a:ext cx="142927" cy="1490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a:extLst>
              <a:ext uri="{FF2B5EF4-FFF2-40B4-BE49-F238E27FC236}">
                <a16:creationId xmlns:a16="http://schemas.microsoft.com/office/drawing/2014/main" id="{01853B6A-9F33-9434-384C-333E65B174BB}"/>
              </a:ext>
            </a:extLst>
          </p:cNvPr>
          <p:cNvSpPr/>
          <p:nvPr/>
        </p:nvSpPr>
        <p:spPr>
          <a:xfrm>
            <a:off x="7116440" y="4751127"/>
            <a:ext cx="188664" cy="1901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Arrow Connector 11">
            <a:extLst>
              <a:ext uri="{FF2B5EF4-FFF2-40B4-BE49-F238E27FC236}">
                <a16:creationId xmlns:a16="http://schemas.microsoft.com/office/drawing/2014/main" id="{45AC16C5-4919-759E-F02A-61BC6CE5F363}"/>
              </a:ext>
            </a:extLst>
          </p:cNvPr>
          <p:cNvCxnSpPr>
            <a:cxnSpLocks/>
            <a:stCxn id="10" idx="4"/>
            <a:endCxn id="15" idx="0"/>
          </p:cNvCxnSpPr>
          <p:nvPr/>
        </p:nvCxnSpPr>
        <p:spPr>
          <a:xfrm flipH="1">
            <a:off x="7195734" y="3052685"/>
            <a:ext cx="15775" cy="59884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2DC4EC8-3370-03D4-DCF6-8904418F48FB}"/>
              </a:ext>
            </a:extLst>
          </p:cNvPr>
          <p:cNvCxnSpPr>
            <a:cxnSpLocks/>
            <a:stCxn id="15" idx="2"/>
            <a:endCxn id="11" idx="0"/>
          </p:cNvCxnSpPr>
          <p:nvPr/>
        </p:nvCxnSpPr>
        <p:spPr>
          <a:xfrm>
            <a:off x="7195734" y="4373012"/>
            <a:ext cx="15038" cy="3781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E0B156-BD1B-981B-C268-BECBD21297B0}"/>
              </a:ext>
            </a:extLst>
          </p:cNvPr>
          <p:cNvSpPr txBox="1"/>
          <p:nvPr/>
        </p:nvSpPr>
        <p:spPr>
          <a:xfrm>
            <a:off x="6831527" y="3648486"/>
            <a:ext cx="758490" cy="707886"/>
          </a:xfrm>
          <a:prstGeom prst="rect">
            <a:avLst/>
          </a:prstGeom>
          <a:noFill/>
        </p:spPr>
        <p:txBody>
          <a:bodyPr wrap="square" rtlCol="0">
            <a:spAutoFit/>
          </a:bodyPr>
          <a:lstStyle/>
          <a:p>
            <a:pPr algn="ctr"/>
            <a:r>
              <a:rPr lang="en-GB" sz="1000" dirty="0"/>
              <a:t>Waiting for</a:t>
            </a:r>
          </a:p>
          <a:p>
            <a:pPr algn="ctr"/>
            <a:r>
              <a:rPr lang="en-GB" sz="1000" dirty="0"/>
              <a:t>Provider Response</a:t>
            </a:r>
          </a:p>
        </p:txBody>
      </p:sp>
      <p:sp>
        <p:nvSpPr>
          <p:cNvPr id="15" name="Rounded Rectangle 14">
            <a:extLst>
              <a:ext uri="{FF2B5EF4-FFF2-40B4-BE49-F238E27FC236}">
                <a16:creationId xmlns:a16="http://schemas.microsoft.com/office/drawing/2014/main" id="{0E168876-EC72-DC53-F2A8-A1B183523325}"/>
              </a:ext>
            </a:extLst>
          </p:cNvPr>
          <p:cNvSpPr/>
          <p:nvPr/>
        </p:nvSpPr>
        <p:spPr>
          <a:xfrm>
            <a:off x="6735032" y="3651526"/>
            <a:ext cx="921403" cy="72148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Rounded Rectangle 18">
            <a:extLst>
              <a:ext uri="{FF2B5EF4-FFF2-40B4-BE49-F238E27FC236}">
                <a16:creationId xmlns:a16="http://schemas.microsoft.com/office/drawing/2014/main" id="{B9F915DA-0931-EC32-8BC9-BE096FFCA7F3}"/>
              </a:ext>
            </a:extLst>
          </p:cNvPr>
          <p:cNvSpPr/>
          <p:nvPr/>
        </p:nvSpPr>
        <p:spPr>
          <a:xfrm>
            <a:off x="5140713" y="5281001"/>
            <a:ext cx="1401874" cy="45396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TextBox 19">
            <a:extLst>
              <a:ext uri="{FF2B5EF4-FFF2-40B4-BE49-F238E27FC236}">
                <a16:creationId xmlns:a16="http://schemas.microsoft.com/office/drawing/2014/main" id="{1EFDA6E0-D72D-8FE3-4DCF-04BEC63A3F7D}"/>
              </a:ext>
            </a:extLst>
          </p:cNvPr>
          <p:cNvSpPr txBox="1"/>
          <p:nvPr/>
        </p:nvSpPr>
        <p:spPr>
          <a:xfrm>
            <a:off x="5244086" y="5328628"/>
            <a:ext cx="1195128" cy="300082"/>
          </a:xfrm>
          <a:prstGeom prst="rect">
            <a:avLst/>
          </a:prstGeom>
          <a:noFill/>
        </p:spPr>
        <p:txBody>
          <a:bodyPr wrap="square" rtlCol="0">
            <a:spAutoFit/>
          </a:bodyPr>
          <a:lstStyle/>
          <a:p>
            <a:r>
              <a:rPr lang="en-GB" sz="1350" dirty="0"/>
              <a:t>:</a:t>
            </a:r>
            <a:r>
              <a:rPr lang="en-GB" sz="1000" dirty="0" err="1"/>
              <a:t>receivedMessages</a:t>
            </a:r>
            <a:endParaRPr lang="en-GB" sz="1000" dirty="0"/>
          </a:p>
        </p:txBody>
      </p:sp>
      <p:sp>
        <p:nvSpPr>
          <p:cNvPr id="22" name="TextBox 21">
            <a:extLst>
              <a:ext uri="{FF2B5EF4-FFF2-40B4-BE49-F238E27FC236}">
                <a16:creationId xmlns:a16="http://schemas.microsoft.com/office/drawing/2014/main" id="{417757D8-24AF-DEB8-E608-F3C9FD13D0D2}"/>
              </a:ext>
            </a:extLst>
          </p:cNvPr>
          <p:cNvSpPr txBox="1"/>
          <p:nvPr/>
        </p:nvSpPr>
        <p:spPr>
          <a:xfrm rot="18198741">
            <a:off x="5358745" y="4366906"/>
            <a:ext cx="1482537" cy="246221"/>
          </a:xfrm>
          <a:prstGeom prst="rect">
            <a:avLst/>
          </a:prstGeom>
          <a:noFill/>
        </p:spPr>
        <p:txBody>
          <a:bodyPr wrap="square" rtlCol="0">
            <a:spAutoFit/>
          </a:bodyPr>
          <a:lstStyle/>
          <a:p>
            <a:r>
              <a:rPr lang="en-GB" sz="1000" dirty="0"/>
              <a:t>1.5: lookup message()</a:t>
            </a:r>
          </a:p>
        </p:txBody>
      </p:sp>
      <p:cxnSp>
        <p:nvCxnSpPr>
          <p:cNvPr id="24" name="Straight Arrow Connector 23">
            <a:extLst>
              <a:ext uri="{FF2B5EF4-FFF2-40B4-BE49-F238E27FC236}">
                <a16:creationId xmlns:a16="http://schemas.microsoft.com/office/drawing/2014/main" id="{52C1C30A-EB13-678C-FE86-22BDC439C951}"/>
              </a:ext>
            </a:extLst>
          </p:cNvPr>
          <p:cNvCxnSpPr>
            <a:cxnSpLocks/>
            <a:endCxn id="19" idx="0"/>
          </p:cNvCxnSpPr>
          <p:nvPr/>
        </p:nvCxnSpPr>
        <p:spPr>
          <a:xfrm flipH="1">
            <a:off x="5841650" y="4115317"/>
            <a:ext cx="735055" cy="11656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3E79BFB-F29C-BAD4-6CA4-DCEA66E97CF2}"/>
              </a:ext>
            </a:extLst>
          </p:cNvPr>
          <p:cNvSpPr txBox="1"/>
          <p:nvPr/>
        </p:nvSpPr>
        <p:spPr>
          <a:xfrm>
            <a:off x="3452066" y="786022"/>
            <a:ext cx="792733" cy="276999"/>
          </a:xfrm>
          <a:prstGeom prst="rect">
            <a:avLst/>
          </a:prstGeom>
          <a:noFill/>
        </p:spPr>
        <p:txBody>
          <a:bodyPr wrap="square" rtlCol="0">
            <a:spAutoFit/>
          </a:bodyPr>
          <a:lstStyle/>
          <a:p>
            <a:r>
              <a:rPr lang="en-GB" sz="800" dirty="0"/>
              <a:t>:</a:t>
            </a:r>
            <a:r>
              <a:rPr lang="en-GB" sz="1200" dirty="0"/>
              <a:t>basket</a:t>
            </a:r>
          </a:p>
        </p:txBody>
      </p:sp>
      <p:sp>
        <p:nvSpPr>
          <p:cNvPr id="48" name="TextBox 47">
            <a:extLst>
              <a:ext uri="{FF2B5EF4-FFF2-40B4-BE49-F238E27FC236}">
                <a16:creationId xmlns:a16="http://schemas.microsoft.com/office/drawing/2014/main" id="{4B180762-2947-04B6-4643-97EDB724A278}"/>
              </a:ext>
            </a:extLst>
          </p:cNvPr>
          <p:cNvSpPr txBox="1"/>
          <p:nvPr/>
        </p:nvSpPr>
        <p:spPr>
          <a:xfrm rot="19121831">
            <a:off x="4806829" y="3828624"/>
            <a:ext cx="1453409" cy="246221"/>
          </a:xfrm>
          <a:prstGeom prst="rect">
            <a:avLst/>
          </a:prstGeom>
          <a:noFill/>
        </p:spPr>
        <p:txBody>
          <a:bodyPr wrap="square" rtlCol="0">
            <a:spAutoFit/>
          </a:bodyPr>
          <a:lstStyle/>
          <a:p>
            <a:r>
              <a:rPr lang="en-GB" sz="1000" dirty="0"/>
              <a:t>1.3* request payment()</a:t>
            </a:r>
          </a:p>
        </p:txBody>
      </p:sp>
      <p:cxnSp>
        <p:nvCxnSpPr>
          <p:cNvPr id="50" name="Straight Connector 49">
            <a:extLst>
              <a:ext uri="{FF2B5EF4-FFF2-40B4-BE49-F238E27FC236}">
                <a16:creationId xmlns:a16="http://schemas.microsoft.com/office/drawing/2014/main" id="{067519B5-F994-283E-9791-D621AAE30825}"/>
              </a:ext>
            </a:extLst>
          </p:cNvPr>
          <p:cNvCxnSpPr>
            <a:cxnSpLocks/>
            <a:stCxn id="77" idx="3"/>
          </p:cNvCxnSpPr>
          <p:nvPr/>
        </p:nvCxnSpPr>
        <p:spPr>
          <a:xfrm flipV="1">
            <a:off x="4520435" y="3577902"/>
            <a:ext cx="2067130" cy="19791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E59EDD65-0675-3126-6021-5B9127F3899D}"/>
              </a:ext>
            </a:extLst>
          </p:cNvPr>
          <p:cNvSpPr/>
          <p:nvPr/>
        </p:nvSpPr>
        <p:spPr>
          <a:xfrm>
            <a:off x="3735357" y="1127534"/>
            <a:ext cx="119159" cy="10780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57" name="Oval 56">
            <a:extLst>
              <a:ext uri="{FF2B5EF4-FFF2-40B4-BE49-F238E27FC236}">
                <a16:creationId xmlns:a16="http://schemas.microsoft.com/office/drawing/2014/main" id="{05B97CC6-8F35-1DB0-69D2-CE3368175586}"/>
              </a:ext>
            </a:extLst>
          </p:cNvPr>
          <p:cNvSpPr/>
          <p:nvPr/>
        </p:nvSpPr>
        <p:spPr>
          <a:xfrm>
            <a:off x="3726400" y="4334263"/>
            <a:ext cx="157290" cy="13754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cxnSp>
        <p:nvCxnSpPr>
          <p:cNvPr id="58" name="Straight Arrow Connector 57">
            <a:extLst>
              <a:ext uri="{FF2B5EF4-FFF2-40B4-BE49-F238E27FC236}">
                <a16:creationId xmlns:a16="http://schemas.microsoft.com/office/drawing/2014/main" id="{8CB2F0E0-D1CE-B3CD-8C67-8CE32E228B8F}"/>
              </a:ext>
            </a:extLst>
          </p:cNvPr>
          <p:cNvCxnSpPr>
            <a:cxnSpLocks/>
            <a:stCxn id="56" idx="4"/>
            <a:endCxn id="61" idx="0"/>
          </p:cNvCxnSpPr>
          <p:nvPr/>
        </p:nvCxnSpPr>
        <p:spPr>
          <a:xfrm>
            <a:off x="3794937" y="1235338"/>
            <a:ext cx="10109" cy="53475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E121C6F-B764-0EBC-15A7-C33DE8A2AF41}"/>
              </a:ext>
            </a:extLst>
          </p:cNvPr>
          <p:cNvCxnSpPr>
            <a:cxnSpLocks/>
            <a:stCxn id="61" idx="2"/>
            <a:endCxn id="57" idx="0"/>
          </p:cNvCxnSpPr>
          <p:nvPr/>
        </p:nvCxnSpPr>
        <p:spPr>
          <a:xfrm flipH="1">
            <a:off x="3805045" y="2670174"/>
            <a:ext cx="1" cy="166408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AE13A71-0E61-1B6B-911A-7629D11AB43A}"/>
              </a:ext>
            </a:extLst>
          </p:cNvPr>
          <p:cNvSpPr txBox="1"/>
          <p:nvPr/>
        </p:nvSpPr>
        <p:spPr>
          <a:xfrm>
            <a:off x="3461338" y="1871459"/>
            <a:ext cx="688608" cy="707886"/>
          </a:xfrm>
          <a:prstGeom prst="rect">
            <a:avLst/>
          </a:prstGeom>
          <a:noFill/>
        </p:spPr>
        <p:txBody>
          <a:bodyPr wrap="square" rtlCol="0">
            <a:spAutoFit/>
          </a:bodyPr>
          <a:lstStyle/>
          <a:p>
            <a:pPr algn="ctr"/>
            <a:r>
              <a:rPr lang="en-GB" sz="1000" dirty="0"/>
              <a:t>Waiting for</a:t>
            </a:r>
          </a:p>
          <a:p>
            <a:pPr algn="ctr"/>
            <a:r>
              <a:rPr lang="en-GB" sz="1000" dirty="0"/>
              <a:t>Payment Response</a:t>
            </a:r>
          </a:p>
        </p:txBody>
      </p:sp>
      <p:sp>
        <p:nvSpPr>
          <p:cNvPr id="61" name="Rounded Rectangle 60">
            <a:extLst>
              <a:ext uri="{FF2B5EF4-FFF2-40B4-BE49-F238E27FC236}">
                <a16:creationId xmlns:a16="http://schemas.microsoft.com/office/drawing/2014/main" id="{8F857626-CC5F-45F5-A9D6-16B1218E1E38}"/>
              </a:ext>
            </a:extLst>
          </p:cNvPr>
          <p:cNvSpPr/>
          <p:nvPr/>
        </p:nvSpPr>
        <p:spPr>
          <a:xfrm>
            <a:off x="3331013" y="1770097"/>
            <a:ext cx="948065" cy="9000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5" name="Rounded Rectangle 64">
            <a:extLst>
              <a:ext uri="{FF2B5EF4-FFF2-40B4-BE49-F238E27FC236}">
                <a16:creationId xmlns:a16="http://schemas.microsoft.com/office/drawing/2014/main" id="{184F376E-6B96-BD57-9210-C4BB641CAEF2}"/>
              </a:ext>
            </a:extLst>
          </p:cNvPr>
          <p:cNvSpPr/>
          <p:nvPr/>
        </p:nvSpPr>
        <p:spPr>
          <a:xfrm>
            <a:off x="771961" y="3887142"/>
            <a:ext cx="1229273"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6" name="Rounded Rectangle 65">
            <a:extLst>
              <a:ext uri="{FF2B5EF4-FFF2-40B4-BE49-F238E27FC236}">
                <a16:creationId xmlns:a16="http://schemas.microsoft.com/office/drawing/2014/main" id="{1E98BBA5-76D4-2EC9-B944-57555C8B6411}"/>
              </a:ext>
            </a:extLst>
          </p:cNvPr>
          <p:cNvSpPr/>
          <p:nvPr/>
        </p:nvSpPr>
        <p:spPr>
          <a:xfrm>
            <a:off x="725412" y="3025399"/>
            <a:ext cx="1063404"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7" name="TextBox 66">
            <a:extLst>
              <a:ext uri="{FF2B5EF4-FFF2-40B4-BE49-F238E27FC236}">
                <a16:creationId xmlns:a16="http://schemas.microsoft.com/office/drawing/2014/main" id="{0BAE1174-63B1-CAD9-54BB-FC7688F60B06}"/>
              </a:ext>
            </a:extLst>
          </p:cNvPr>
          <p:cNvSpPr txBox="1"/>
          <p:nvPr/>
        </p:nvSpPr>
        <p:spPr>
          <a:xfrm>
            <a:off x="771961" y="3098977"/>
            <a:ext cx="1024588" cy="246221"/>
          </a:xfrm>
          <a:prstGeom prst="rect">
            <a:avLst/>
          </a:prstGeom>
          <a:noFill/>
        </p:spPr>
        <p:txBody>
          <a:bodyPr wrap="square" rtlCol="0">
            <a:spAutoFit/>
          </a:bodyPr>
          <a:lstStyle/>
          <a:p>
            <a:r>
              <a:rPr lang="en-GB" sz="800" dirty="0"/>
              <a:t>:</a:t>
            </a:r>
            <a:r>
              <a:rPr lang="en-GB" sz="1000" dirty="0" err="1"/>
              <a:t>basketState</a:t>
            </a:r>
            <a:endParaRPr lang="en-GB" sz="1000" dirty="0"/>
          </a:p>
        </p:txBody>
      </p:sp>
      <p:sp>
        <p:nvSpPr>
          <p:cNvPr id="68" name="TextBox 67">
            <a:extLst>
              <a:ext uri="{FF2B5EF4-FFF2-40B4-BE49-F238E27FC236}">
                <a16:creationId xmlns:a16="http://schemas.microsoft.com/office/drawing/2014/main" id="{04CF998A-4BD3-4AD1-0A29-D3A1E4CB3363}"/>
              </a:ext>
            </a:extLst>
          </p:cNvPr>
          <p:cNvSpPr txBox="1"/>
          <p:nvPr/>
        </p:nvSpPr>
        <p:spPr>
          <a:xfrm>
            <a:off x="839941" y="3925995"/>
            <a:ext cx="1103676" cy="246221"/>
          </a:xfrm>
          <a:prstGeom prst="rect">
            <a:avLst/>
          </a:prstGeom>
          <a:noFill/>
        </p:spPr>
        <p:txBody>
          <a:bodyPr wrap="square" rtlCol="0">
            <a:spAutoFit/>
          </a:bodyPr>
          <a:lstStyle/>
          <a:p>
            <a:r>
              <a:rPr lang="en-GB" sz="800" dirty="0"/>
              <a:t>:</a:t>
            </a:r>
            <a:r>
              <a:rPr lang="en-GB" sz="1000" dirty="0" err="1"/>
              <a:t>sentMessages</a:t>
            </a:r>
            <a:endParaRPr lang="en-GB" sz="1000" dirty="0"/>
          </a:p>
        </p:txBody>
      </p:sp>
      <p:cxnSp>
        <p:nvCxnSpPr>
          <p:cNvPr id="69" name="Straight Arrow Connector 68">
            <a:extLst>
              <a:ext uri="{FF2B5EF4-FFF2-40B4-BE49-F238E27FC236}">
                <a16:creationId xmlns:a16="http://schemas.microsoft.com/office/drawing/2014/main" id="{5F7E49E3-56D4-0D11-6CE4-7085DD8B16DE}"/>
              </a:ext>
            </a:extLst>
          </p:cNvPr>
          <p:cNvCxnSpPr>
            <a:cxnSpLocks/>
            <a:stCxn id="61" idx="0"/>
          </p:cNvCxnSpPr>
          <p:nvPr/>
        </p:nvCxnSpPr>
        <p:spPr>
          <a:xfrm flipH="1">
            <a:off x="2113043" y="1770097"/>
            <a:ext cx="1692003" cy="1240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B3E6D7EC-D38D-D0F8-EDF7-2CD1B74CED31}"/>
              </a:ext>
            </a:extLst>
          </p:cNvPr>
          <p:cNvSpPr txBox="1"/>
          <p:nvPr/>
        </p:nvSpPr>
        <p:spPr>
          <a:xfrm rot="19340069">
            <a:off x="1681012" y="2393643"/>
            <a:ext cx="1539246" cy="246221"/>
          </a:xfrm>
          <a:prstGeom prst="rect">
            <a:avLst/>
          </a:prstGeom>
          <a:noFill/>
        </p:spPr>
        <p:txBody>
          <a:bodyPr wrap="square" rtlCol="0">
            <a:spAutoFit/>
          </a:bodyPr>
          <a:lstStyle/>
          <a:p>
            <a:r>
              <a:rPr lang="en-GB" sz="1000" dirty="0"/>
              <a:t>1.1: store basket state()</a:t>
            </a:r>
          </a:p>
        </p:txBody>
      </p:sp>
      <p:cxnSp>
        <p:nvCxnSpPr>
          <p:cNvPr id="71" name="Straight Arrow Connector 70">
            <a:extLst>
              <a:ext uri="{FF2B5EF4-FFF2-40B4-BE49-F238E27FC236}">
                <a16:creationId xmlns:a16="http://schemas.microsoft.com/office/drawing/2014/main" id="{B9FA1D7B-0B69-B735-984C-5CFDA72C9ED2}"/>
              </a:ext>
            </a:extLst>
          </p:cNvPr>
          <p:cNvCxnSpPr>
            <a:cxnSpLocks/>
            <a:stCxn id="61" idx="0"/>
          </p:cNvCxnSpPr>
          <p:nvPr/>
        </p:nvCxnSpPr>
        <p:spPr>
          <a:xfrm flipH="1">
            <a:off x="2166661" y="1770097"/>
            <a:ext cx="1638385" cy="14459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3F601A1-0600-E441-68A0-F2A15F561469}"/>
              </a:ext>
            </a:extLst>
          </p:cNvPr>
          <p:cNvSpPr txBox="1"/>
          <p:nvPr/>
        </p:nvSpPr>
        <p:spPr>
          <a:xfrm rot="19114495">
            <a:off x="1970789" y="2907831"/>
            <a:ext cx="1505952" cy="246221"/>
          </a:xfrm>
          <a:prstGeom prst="rect">
            <a:avLst/>
          </a:prstGeom>
          <a:noFill/>
        </p:spPr>
        <p:txBody>
          <a:bodyPr wrap="square" rtlCol="0">
            <a:spAutoFit/>
          </a:bodyPr>
          <a:lstStyle/>
          <a:p>
            <a:r>
              <a:rPr lang="en-GB" sz="1000" dirty="0"/>
              <a:t>1.1: store sent message()</a:t>
            </a:r>
          </a:p>
        </p:txBody>
      </p:sp>
      <p:sp>
        <p:nvSpPr>
          <p:cNvPr id="75" name="Rounded Rectangle 74">
            <a:extLst>
              <a:ext uri="{FF2B5EF4-FFF2-40B4-BE49-F238E27FC236}">
                <a16:creationId xmlns:a16="http://schemas.microsoft.com/office/drawing/2014/main" id="{CF076F46-7016-099D-E603-9BD3D5E88E5F}"/>
              </a:ext>
            </a:extLst>
          </p:cNvPr>
          <p:cNvSpPr/>
          <p:nvPr/>
        </p:nvSpPr>
        <p:spPr>
          <a:xfrm>
            <a:off x="508846" y="2849292"/>
            <a:ext cx="1688149" cy="160418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6" name="TextBox 75">
            <a:extLst>
              <a:ext uri="{FF2B5EF4-FFF2-40B4-BE49-F238E27FC236}">
                <a16:creationId xmlns:a16="http://schemas.microsoft.com/office/drawing/2014/main" id="{D242477C-1808-52C0-7419-59500098E926}"/>
              </a:ext>
            </a:extLst>
          </p:cNvPr>
          <p:cNvSpPr txBox="1"/>
          <p:nvPr/>
        </p:nvSpPr>
        <p:spPr>
          <a:xfrm>
            <a:off x="357153" y="2388591"/>
            <a:ext cx="1172763" cy="400110"/>
          </a:xfrm>
          <a:prstGeom prst="rect">
            <a:avLst/>
          </a:prstGeom>
          <a:noFill/>
        </p:spPr>
        <p:txBody>
          <a:bodyPr wrap="square" rtlCol="0">
            <a:spAutoFit/>
          </a:bodyPr>
          <a:lstStyle/>
          <a:p>
            <a:r>
              <a:rPr lang="en-GB" sz="1000" dirty="0"/>
              <a:t>Transaction Boundary</a:t>
            </a:r>
          </a:p>
        </p:txBody>
      </p:sp>
      <p:sp>
        <p:nvSpPr>
          <p:cNvPr id="77" name="Rounded Rectangle 76">
            <a:extLst>
              <a:ext uri="{FF2B5EF4-FFF2-40B4-BE49-F238E27FC236}">
                <a16:creationId xmlns:a16="http://schemas.microsoft.com/office/drawing/2014/main" id="{2D8C535C-72E0-D649-6F9F-24B9CEF92B1B}"/>
              </a:ext>
            </a:extLst>
          </p:cNvPr>
          <p:cNvSpPr/>
          <p:nvPr/>
        </p:nvSpPr>
        <p:spPr>
          <a:xfrm>
            <a:off x="3118561" y="5191913"/>
            <a:ext cx="1401874" cy="7302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78" name="TextBox 77">
            <a:extLst>
              <a:ext uri="{FF2B5EF4-FFF2-40B4-BE49-F238E27FC236}">
                <a16:creationId xmlns:a16="http://schemas.microsoft.com/office/drawing/2014/main" id="{CCB8ADD3-1424-9281-04EC-121AB9854C87}"/>
              </a:ext>
            </a:extLst>
          </p:cNvPr>
          <p:cNvSpPr txBox="1"/>
          <p:nvPr/>
        </p:nvSpPr>
        <p:spPr>
          <a:xfrm>
            <a:off x="3476313" y="5281001"/>
            <a:ext cx="687143" cy="246221"/>
          </a:xfrm>
          <a:prstGeom prst="rect">
            <a:avLst/>
          </a:prstGeom>
          <a:noFill/>
        </p:spPr>
        <p:txBody>
          <a:bodyPr wrap="square" rtlCol="0">
            <a:spAutoFit/>
          </a:bodyPr>
          <a:lstStyle/>
          <a:p>
            <a:r>
              <a:rPr lang="en-GB" sz="800" dirty="0"/>
              <a:t>:</a:t>
            </a:r>
            <a:r>
              <a:rPr lang="en-GB" sz="1000" dirty="0"/>
              <a:t>sweeper</a:t>
            </a:r>
          </a:p>
        </p:txBody>
      </p:sp>
      <p:sp>
        <p:nvSpPr>
          <p:cNvPr id="79" name="TextBox 78">
            <a:extLst>
              <a:ext uri="{FF2B5EF4-FFF2-40B4-BE49-F238E27FC236}">
                <a16:creationId xmlns:a16="http://schemas.microsoft.com/office/drawing/2014/main" id="{F2508114-65D7-7B67-BB8E-9C123D80412C}"/>
              </a:ext>
            </a:extLst>
          </p:cNvPr>
          <p:cNvSpPr txBox="1"/>
          <p:nvPr/>
        </p:nvSpPr>
        <p:spPr>
          <a:xfrm rot="2303937">
            <a:off x="1525854" y="5108921"/>
            <a:ext cx="1183905" cy="246221"/>
          </a:xfrm>
          <a:prstGeom prst="rect">
            <a:avLst/>
          </a:prstGeom>
          <a:noFill/>
        </p:spPr>
        <p:txBody>
          <a:bodyPr wrap="square" rtlCol="0">
            <a:spAutoFit/>
          </a:bodyPr>
          <a:lstStyle/>
          <a:p>
            <a:r>
              <a:rPr lang="en-GB" sz="1000" dirty="0"/>
              <a:t>1.2* read unsent()</a:t>
            </a:r>
          </a:p>
        </p:txBody>
      </p:sp>
      <p:cxnSp>
        <p:nvCxnSpPr>
          <p:cNvPr id="80" name="Straight Arrow Connector 79">
            <a:extLst>
              <a:ext uri="{FF2B5EF4-FFF2-40B4-BE49-F238E27FC236}">
                <a16:creationId xmlns:a16="http://schemas.microsoft.com/office/drawing/2014/main" id="{83074133-738A-226C-D15F-4574A79C65E2}"/>
              </a:ext>
            </a:extLst>
          </p:cNvPr>
          <p:cNvCxnSpPr>
            <a:cxnSpLocks/>
          </p:cNvCxnSpPr>
          <p:nvPr/>
        </p:nvCxnSpPr>
        <p:spPr>
          <a:xfrm flipH="1" flipV="1">
            <a:off x="1527893" y="4453481"/>
            <a:ext cx="1603876" cy="1281489"/>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145F4F8-B443-D7E4-6D7B-6B1D754868C8}"/>
              </a:ext>
            </a:extLst>
          </p:cNvPr>
          <p:cNvCxnSpPr>
            <a:cxnSpLocks/>
          </p:cNvCxnSpPr>
          <p:nvPr/>
        </p:nvCxnSpPr>
        <p:spPr>
          <a:xfrm>
            <a:off x="1879232" y="4450957"/>
            <a:ext cx="1245742" cy="9746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DD7A6E6-71E9-D666-2404-8AAAF5879E5C}"/>
              </a:ext>
            </a:extLst>
          </p:cNvPr>
          <p:cNvSpPr txBox="1"/>
          <p:nvPr/>
        </p:nvSpPr>
        <p:spPr>
          <a:xfrm rot="2495219">
            <a:off x="2087948" y="4680963"/>
            <a:ext cx="1040871" cy="246221"/>
          </a:xfrm>
          <a:prstGeom prst="rect">
            <a:avLst/>
          </a:prstGeom>
          <a:noFill/>
        </p:spPr>
        <p:txBody>
          <a:bodyPr wrap="square" rtlCol="0">
            <a:spAutoFit/>
          </a:bodyPr>
          <a:lstStyle/>
          <a:p>
            <a:r>
              <a:rPr lang="en-GB" sz="1000" dirty="0"/>
              <a:t>1.4* mark sent()</a:t>
            </a:r>
          </a:p>
        </p:txBody>
      </p:sp>
      <p:sp>
        <p:nvSpPr>
          <p:cNvPr id="152" name="Google Shape;104;p25">
            <a:extLst>
              <a:ext uri="{FF2B5EF4-FFF2-40B4-BE49-F238E27FC236}">
                <a16:creationId xmlns:a16="http://schemas.microsoft.com/office/drawing/2014/main" id="{A8C152B8-2B63-28E0-3753-79930EE2347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a:t>
            </a:r>
            <a:endParaRPr dirty="0">
              <a:latin typeface="Chalkboard" panose="03050602040202020205" pitchFamily="66" charset="77"/>
            </a:endParaRPr>
          </a:p>
        </p:txBody>
      </p:sp>
      <p:sp>
        <p:nvSpPr>
          <p:cNvPr id="156" name="Rounded Rectangle 155">
            <a:extLst>
              <a:ext uri="{FF2B5EF4-FFF2-40B4-BE49-F238E27FC236}">
                <a16:creationId xmlns:a16="http://schemas.microsoft.com/office/drawing/2014/main" id="{A1BE195D-846A-D3E2-A49D-FAEA924920AE}"/>
              </a:ext>
            </a:extLst>
          </p:cNvPr>
          <p:cNvSpPr/>
          <p:nvPr/>
        </p:nvSpPr>
        <p:spPr>
          <a:xfrm>
            <a:off x="7016560" y="336279"/>
            <a:ext cx="1803442" cy="730257"/>
          </a:xfrm>
          <a:prstGeom prst="roundRect">
            <a:avLst/>
          </a:prstGeom>
          <a:pattFill prst="wdUpDiag">
            <a:fgClr>
              <a:schemeClr val="accent3"/>
            </a:fgClr>
            <a:bgClr>
              <a:schemeClr val="bg1"/>
            </a:bgClr>
          </a:patt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157" name="TextBox 156">
            <a:extLst>
              <a:ext uri="{FF2B5EF4-FFF2-40B4-BE49-F238E27FC236}">
                <a16:creationId xmlns:a16="http://schemas.microsoft.com/office/drawing/2014/main" id="{1FD14AA4-C53B-DA76-5684-0C685FF86EA2}"/>
              </a:ext>
            </a:extLst>
          </p:cNvPr>
          <p:cNvSpPr txBox="1"/>
          <p:nvPr/>
        </p:nvSpPr>
        <p:spPr>
          <a:xfrm>
            <a:off x="7202543" y="561812"/>
            <a:ext cx="1520369" cy="300082"/>
          </a:xfrm>
          <a:prstGeom prst="rect">
            <a:avLst/>
          </a:prstGeom>
          <a:noFill/>
        </p:spPr>
        <p:txBody>
          <a:bodyPr wrap="square" rtlCol="0">
            <a:spAutoFit/>
          </a:bodyPr>
          <a:lstStyle/>
          <a:p>
            <a:r>
              <a:rPr lang="en-GB" sz="1350" dirty="0"/>
              <a:t>: </a:t>
            </a:r>
            <a:r>
              <a:rPr lang="en-GB" sz="1200" dirty="0"/>
              <a:t>payment provider</a:t>
            </a:r>
          </a:p>
        </p:txBody>
      </p:sp>
      <p:cxnSp>
        <p:nvCxnSpPr>
          <p:cNvPr id="158" name="Straight Arrow Connector 157">
            <a:extLst>
              <a:ext uri="{FF2B5EF4-FFF2-40B4-BE49-F238E27FC236}">
                <a16:creationId xmlns:a16="http://schemas.microsoft.com/office/drawing/2014/main" id="{FD6C0AED-80D1-4AE6-C8E8-1A68FD1026D1}"/>
              </a:ext>
            </a:extLst>
          </p:cNvPr>
          <p:cNvCxnSpPr>
            <a:cxnSpLocks/>
          </p:cNvCxnSpPr>
          <p:nvPr/>
        </p:nvCxnSpPr>
        <p:spPr>
          <a:xfrm flipV="1">
            <a:off x="7431581" y="1082714"/>
            <a:ext cx="317381" cy="14260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134DC9F-7693-778A-B3F1-C80872496B06}"/>
              </a:ext>
            </a:extLst>
          </p:cNvPr>
          <p:cNvSpPr txBox="1"/>
          <p:nvPr/>
        </p:nvSpPr>
        <p:spPr>
          <a:xfrm rot="16976679">
            <a:off x="6708077" y="1649851"/>
            <a:ext cx="1453409" cy="246221"/>
          </a:xfrm>
          <a:prstGeom prst="rect">
            <a:avLst/>
          </a:prstGeom>
          <a:noFill/>
        </p:spPr>
        <p:txBody>
          <a:bodyPr wrap="square" rtlCol="0">
            <a:spAutoFit/>
          </a:bodyPr>
          <a:lstStyle/>
          <a:p>
            <a:r>
              <a:rPr lang="en-GB" sz="1000" dirty="0"/>
              <a:t>1.6* take payment()</a:t>
            </a:r>
          </a:p>
        </p:txBody>
      </p:sp>
      <p:cxnSp>
        <p:nvCxnSpPr>
          <p:cNvPr id="165" name="Straight Arrow Connector 164">
            <a:extLst>
              <a:ext uri="{FF2B5EF4-FFF2-40B4-BE49-F238E27FC236}">
                <a16:creationId xmlns:a16="http://schemas.microsoft.com/office/drawing/2014/main" id="{1C5C5D9B-EE22-5F4E-1B4B-E202D8FBAED6}"/>
              </a:ext>
            </a:extLst>
          </p:cNvPr>
          <p:cNvCxnSpPr>
            <a:cxnSpLocks/>
          </p:cNvCxnSpPr>
          <p:nvPr/>
        </p:nvCxnSpPr>
        <p:spPr>
          <a:xfrm flipH="1">
            <a:off x="7748962" y="1095926"/>
            <a:ext cx="324451" cy="15689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E139D559-0E7F-300D-6A09-CE957A5730B0}"/>
              </a:ext>
            </a:extLst>
          </p:cNvPr>
          <p:cNvSpPr txBox="1"/>
          <p:nvPr/>
        </p:nvSpPr>
        <p:spPr>
          <a:xfrm rot="16976679">
            <a:off x="7387099" y="1811248"/>
            <a:ext cx="1453409" cy="246221"/>
          </a:xfrm>
          <a:prstGeom prst="rect">
            <a:avLst/>
          </a:prstGeom>
          <a:noFill/>
        </p:spPr>
        <p:txBody>
          <a:bodyPr wrap="square" rtlCol="0">
            <a:spAutoFit/>
          </a:bodyPr>
          <a:lstStyle/>
          <a:p>
            <a:r>
              <a:rPr lang="en-GB" sz="1000" dirty="0"/>
              <a:t>1.7* payment taken()</a:t>
            </a:r>
          </a:p>
        </p:txBody>
      </p:sp>
      <p:cxnSp>
        <p:nvCxnSpPr>
          <p:cNvPr id="172" name="Straight Arrow Connector 171">
            <a:extLst>
              <a:ext uri="{FF2B5EF4-FFF2-40B4-BE49-F238E27FC236}">
                <a16:creationId xmlns:a16="http://schemas.microsoft.com/office/drawing/2014/main" id="{37BA34BC-0D3B-27A5-79BB-58809E8C9647}"/>
              </a:ext>
            </a:extLst>
          </p:cNvPr>
          <p:cNvCxnSpPr>
            <a:cxnSpLocks/>
          </p:cNvCxnSpPr>
          <p:nvPr/>
        </p:nvCxnSpPr>
        <p:spPr>
          <a:xfrm flipV="1">
            <a:off x="5015691" y="3557525"/>
            <a:ext cx="1244520" cy="11544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781F1AA8-C570-47C1-7D64-4EA1C7CCAD16}"/>
              </a:ext>
            </a:extLst>
          </p:cNvPr>
          <p:cNvCxnSpPr>
            <a:cxnSpLocks/>
          </p:cNvCxnSpPr>
          <p:nvPr/>
        </p:nvCxnSpPr>
        <p:spPr>
          <a:xfrm flipV="1">
            <a:off x="7604318" y="1063021"/>
            <a:ext cx="323435" cy="14386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CCA7977-7933-7276-8477-825375BA7573}"/>
              </a:ext>
            </a:extLst>
          </p:cNvPr>
          <p:cNvCxnSpPr>
            <a:cxnSpLocks/>
          </p:cNvCxnSpPr>
          <p:nvPr/>
        </p:nvCxnSpPr>
        <p:spPr>
          <a:xfrm flipV="1">
            <a:off x="4555935" y="2880253"/>
            <a:ext cx="1995962" cy="35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6D74B0AB-3614-DDF1-7324-D94F6D23A4F8}"/>
              </a:ext>
            </a:extLst>
          </p:cNvPr>
          <p:cNvCxnSpPr>
            <a:cxnSpLocks/>
          </p:cNvCxnSpPr>
          <p:nvPr/>
        </p:nvCxnSpPr>
        <p:spPr>
          <a:xfrm flipH="1">
            <a:off x="4906352" y="2677658"/>
            <a:ext cx="13986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6C2BEF5B-90CB-013F-0261-6988091D0280}"/>
              </a:ext>
            </a:extLst>
          </p:cNvPr>
          <p:cNvSpPr txBox="1"/>
          <p:nvPr/>
        </p:nvSpPr>
        <p:spPr>
          <a:xfrm>
            <a:off x="4982279" y="2349535"/>
            <a:ext cx="1453409" cy="246221"/>
          </a:xfrm>
          <a:prstGeom prst="rect">
            <a:avLst/>
          </a:prstGeom>
          <a:noFill/>
        </p:spPr>
        <p:txBody>
          <a:bodyPr wrap="square" rtlCol="0">
            <a:spAutoFit/>
          </a:bodyPr>
          <a:lstStyle/>
          <a:p>
            <a:r>
              <a:rPr lang="en-GB" sz="1000" dirty="0"/>
              <a:t>1.8* payment MADE()</a:t>
            </a:r>
          </a:p>
        </p:txBody>
      </p:sp>
      <p:sp>
        <p:nvSpPr>
          <p:cNvPr id="3" name="TextBox 2">
            <a:extLst>
              <a:ext uri="{FF2B5EF4-FFF2-40B4-BE49-F238E27FC236}">
                <a16:creationId xmlns:a16="http://schemas.microsoft.com/office/drawing/2014/main" id="{DA95080A-50AE-D748-FCE3-0BEDFAAEE350}"/>
              </a:ext>
            </a:extLst>
          </p:cNvPr>
          <p:cNvSpPr txBox="1"/>
          <p:nvPr/>
        </p:nvSpPr>
        <p:spPr>
          <a:xfrm rot="19692975">
            <a:off x="6547233" y="5253711"/>
            <a:ext cx="1482537" cy="246221"/>
          </a:xfrm>
          <a:prstGeom prst="rect">
            <a:avLst/>
          </a:prstGeom>
          <a:noFill/>
        </p:spPr>
        <p:txBody>
          <a:bodyPr wrap="square" rtlCol="0">
            <a:spAutoFit/>
          </a:bodyPr>
          <a:lstStyle/>
          <a:p>
            <a:r>
              <a:rPr lang="en-GB" sz="1000" dirty="0"/>
              <a:t>1.9: write message()</a:t>
            </a:r>
          </a:p>
        </p:txBody>
      </p:sp>
      <p:cxnSp>
        <p:nvCxnSpPr>
          <p:cNvPr id="5" name="Straight Arrow Connector 4">
            <a:extLst>
              <a:ext uri="{FF2B5EF4-FFF2-40B4-BE49-F238E27FC236}">
                <a16:creationId xmlns:a16="http://schemas.microsoft.com/office/drawing/2014/main" id="{566114F3-A6AC-1021-36B9-5AB9A730025C}"/>
              </a:ext>
            </a:extLst>
          </p:cNvPr>
          <p:cNvCxnSpPr>
            <a:cxnSpLocks/>
            <a:endCxn id="19" idx="3"/>
          </p:cNvCxnSpPr>
          <p:nvPr/>
        </p:nvCxnSpPr>
        <p:spPr>
          <a:xfrm flipH="1">
            <a:off x="6542587" y="5129242"/>
            <a:ext cx="745915" cy="3787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21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0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2" grpId="0"/>
      <p:bldP spid="48" grpId="0"/>
      <p:bldP spid="65" grpId="0" animBg="1"/>
      <p:bldP spid="66" grpId="0" animBg="1"/>
      <p:bldP spid="67" grpId="0"/>
      <p:bldP spid="68" grpId="0"/>
      <p:bldP spid="70" grpId="0"/>
      <p:bldP spid="72" grpId="0"/>
      <p:bldP spid="75" grpId="0" animBg="1"/>
      <p:bldP spid="76" grpId="0"/>
      <p:bldP spid="77" grpId="0" animBg="1"/>
      <p:bldP spid="78" grpId="0"/>
      <p:bldP spid="79" grpId="0"/>
      <p:bldP spid="82" grpId="0"/>
      <p:bldP spid="162" grpId="0"/>
      <p:bldP spid="170" grpId="0"/>
      <p:bldP spid="206" grpId="0"/>
      <p:bldP spid="3"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381C0-368F-6523-AD79-B6212037AD5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E79A96-18ED-F249-724A-1731BFBD6A7B}"/>
              </a:ext>
            </a:extLst>
          </p:cNvPr>
          <p:cNvSpPr>
            <a:spLocks noGrp="1"/>
          </p:cNvSpPr>
          <p:nvPr>
            <p:ph type="sldNum" sz="quarter" idx="12"/>
          </p:nvPr>
        </p:nvSpPr>
        <p:spPr/>
        <p:txBody>
          <a:bodyPr/>
          <a:lstStyle/>
          <a:p>
            <a:fld id="{00000000-1234-1234-1234-123412341234}" type="slidenum">
              <a:rPr lang="en-GB" smtClean="0"/>
              <a:pPr/>
              <a:t>145</a:t>
            </a:fld>
            <a:endParaRPr lang="en-GB"/>
          </a:p>
        </p:txBody>
      </p:sp>
      <p:sp>
        <p:nvSpPr>
          <p:cNvPr id="5" name="Google Shape;69;p14">
            <a:extLst>
              <a:ext uri="{FF2B5EF4-FFF2-40B4-BE49-F238E27FC236}">
                <a16:creationId xmlns:a16="http://schemas.microsoft.com/office/drawing/2014/main" id="{612D8B20-DD39-147C-B500-0F58278869B8}"/>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Fat &amp; Skinny</a:t>
            </a:r>
          </a:p>
        </p:txBody>
      </p:sp>
    </p:spTree>
    <p:extLst>
      <p:ext uri="{BB962C8B-B14F-4D97-AF65-F5344CB8AC3E}">
        <p14:creationId xmlns:p14="http://schemas.microsoft.com/office/powerpoint/2010/main" val="2643355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2100511" y="3163508"/>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420721" y="3253608"/>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6033412" y="316350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282423" y="3253605"/>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551475" y="3392105"/>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4184201" y="316350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253597" y="2886438"/>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597647" y="1927114"/>
            <a:ext cx="202717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all external the information that the provider needs to act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11235" y="2850444"/>
            <a:ext cx="489276"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624823" y="2388779"/>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453873" y="1614247"/>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document message may be large (Claim Check can help here)</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702633" y="2179787"/>
            <a:ext cx="1751240" cy="7066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415280" y="3971562"/>
            <a:ext cx="300588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Fat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sends across all the external information a provider may need to perform the operation.</a:t>
            </a:r>
          </a:p>
        </p:txBody>
      </p:sp>
    </p:spTree>
    <p:extLst>
      <p:ext uri="{BB962C8B-B14F-4D97-AF65-F5344CB8AC3E}">
        <p14:creationId xmlns:p14="http://schemas.microsoft.com/office/powerpoint/2010/main" val="26332461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147</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65302" y="345215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936501" y="3542254"/>
            <a:ext cx="1379765"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98203" y="3452151"/>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47214" y="3542251"/>
            <a:ext cx="1657318"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16266" y="3680751"/>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48992" y="345215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18388" y="3175084"/>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1163180" y="1959306"/>
            <a:ext cx="215308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the delivery and pickup address, size, weights etc of the order</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2239723" y="2882636"/>
            <a:ext cx="225661"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316266" y="2420971"/>
            <a:ext cx="3496798" cy="10311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18664" y="1902893"/>
            <a:ext cx="263069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contains delivery and pickup address, size, weights etc of the order</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67424" y="2260684"/>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3792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AAEFA4-E18F-E72A-3260-9ECFCA47AF4A}"/>
              </a:ext>
            </a:extLst>
          </p:cNvPr>
          <p:cNvSpPr/>
          <p:nvPr/>
        </p:nvSpPr>
        <p:spPr>
          <a:xfrm>
            <a:off x="509029" y="1385248"/>
            <a:ext cx="8195700" cy="1754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6" name="Table 6">
            <a:extLst>
              <a:ext uri="{FF2B5EF4-FFF2-40B4-BE49-F238E27FC236}">
                <a16:creationId xmlns:a16="http://schemas.microsoft.com/office/drawing/2014/main" id="{46C32DD3-BEA5-C708-07AA-ED3DB6B5CB69}"/>
              </a:ext>
            </a:extLst>
          </p:cNvPr>
          <p:cNvGraphicFramePr>
            <a:graphicFrameLocks noGrp="1"/>
          </p:cNvGraphicFramePr>
          <p:nvPr/>
        </p:nvGraphicFramePr>
        <p:xfrm>
          <a:off x="899553" y="1535741"/>
          <a:ext cx="7419696" cy="1353977"/>
        </p:xfrm>
        <a:graphic>
          <a:graphicData uri="http://schemas.openxmlformats.org/drawingml/2006/table">
            <a:tbl>
              <a:tblPr firstRow="1" bandRow="1">
                <a:tableStyleId>{5C22544A-7EE6-4342-B048-85BDC9FD1C3A}</a:tableStyleId>
              </a:tblPr>
              <a:tblGrid>
                <a:gridCol w="927462">
                  <a:extLst>
                    <a:ext uri="{9D8B030D-6E8A-4147-A177-3AD203B41FA5}">
                      <a16:colId xmlns:a16="http://schemas.microsoft.com/office/drawing/2014/main" val="2556972528"/>
                    </a:ext>
                  </a:extLst>
                </a:gridCol>
                <a:gridCol w="927462">
                  <a:extLst>
                    <a:ext uri="{9D8B030D-6E8A-4147-A177-3AD203B41FA5}">
                      <a16:colId xmlns:a16="http://schemas.microsoft.com/office/drawing/2014/main" val="3293284031"/>
                    </a:ext>
                  </a:extLst>
                </a:gridCol>
                <a:gridCol w="927462">
                  <a:extLst>
                    <a:ext uri="{9D8B030D-6E8A-4147-A177-3AD203B41FA5}">
                      <a16:colId xmlns:a16="http://schemas.microsoft.com/office/drawing/2014/main" val="768066881"/>
                    </a:ext>
                  </a:extLst>
                </a:gridCol>
                <a:gridCol w="927462">
                  <a:extLst>
                    <a:ext uri="{9D8B030D-6E8A-4147-A177-3AD203B41FA5}">
                      <a16:colId xmlns:a16="http://schemas.microsoft.com/office/drawing/2014/main" val="3443301881"/>
                    </a:ext>
                  </a:extLst>
                </a:gridCol>
                <a:gridCol w="927462">
                  <a:extLst>
                    <a:ext uri="{9D8B030D-6E8A-4147-A177-3AD203B41FA5}">
                      <a16:colId xmlns:a16="http://schemas.microsoft.com/office/drawing/2014/main" val="1232009589"/>
                    </a:ext>
                  </a:extLst>
                </a:gridCol>
                <a:gridCol w="927462">
                  <a:extLst>
                    <a:ext uri="{9D8B030D-6E8A-4147-A177-3AD203B41FA5}">
                      <a16:colId xmlns:a16="http://schemas.microsoft.com/office/drawing/2014/main" val="2383221554"/>
                    </a:ext>
                  </a:extLst>
                </a:gridCol>
                <a:gridCol w="927462">
                  <a:extLst>
                    <a:ext uri="{9D8B030D-6E8A-4147-A177-3AD203B41FA5}">
                      <a16:colId xmlns:a16="http://schemas.microsoft.com/office/drawing/2014/main" val="2934422858"/>
                    </a:ext>
                  </a:extLst>
                </a:gridCol>
                <a:gridCol w="927462">
                  <a:extLst>
                    <a:ext uri="{9D8B030D-6E8A-4147-A177-3AD203B41FA5}">
                      <a16:colId xmlns:a16="http://schemas.microsoft.com/office/drawing/2014/main" val="655825241"/>
                    </a:ext>
                  </a:extLst>
                </a:gridCol>
              </a:tblGrid>
              <a:tr h="716298">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637679">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42" name="TextBox 41">
            <a:extLst>
              <a:ext uri="{FF2B5EF4-FFF2-40B4-BE49-F238E27FC236}">
                <a16:creationId xmlns:a16="http://schemas.microsoft.com/office/drawing/2014/main" id="{BBA5677D-1B6E-15C0-A36A-BFF620168BE4}"/>
              </a:ext>
            </a:extLst>
          </p:cNvPr>
          <p:cNvSpPr txBox="1"/>
          <p:nvPr/>
        </p:nvSpPr>
        <p:spPr>
          <a:xfrm>
            <a:off x="430288" y="909359"/>
            <a:ext cx="2061226" cy="307777"/>
          </a:xfrm>
          <a:prstGeom prst="rect">
            <a:avLst/>
          </a:prstGeom>
          <a:noFill/>
        </p:spPr>
        <p:txBody>
          <a:bodyPr wrap="square" rtlCol="0">
            <a:spAutoFit/>
          </a:bodyPr>
          <a:lstStyle/>
          <a:p>
            <a:r>
              <a:rPr lang="en-US" sz="1400" dirty="0"/>
              <a:t>Purchase Order Message</a:t>
            </a:r>
          </a:p>
        </p:txBody>
      </p:sp>
      <p:sp>
        <p:nvSpPr>
          <p:cNvPr id="7" name="Google Shape;104;p25">
            <a:extLst>
              <a:ext uri="{FF2B5EF4-FFF2-40B4-BE49-F238E27FC236}">
                <a16:creationId xmlns:a16="http://schemas.microsoft.com/office/drawing/2014/main" id="{1BFF1319-7D9A-0B96-4E2B-914F795DAFB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Transitive Dependencies</a:t>
            </a:r>
            <a:endParaRPr dirty="0">
              <a:latin typeface="Chalkboard" panose="03050602040202020205" pitchFamily="66" charset="77"/>
            </a:endParaRPr>
          </a:p>
        </p:txBody>
      </p:sp>
      <p:sp>
        <p:nvSpPr>
          <p:cNvPr id="41" name="TextBox 40">
            <a:extLst>
              <a:ext uri="{FF2B5EF4-FFF2-40B4-BE49-F238E27FC236}">
                <a16:creationId xmlns:a16="http://schemas.microsoft.com/office/drawing/2014/main" id="{0C102359-A16D-8067-D3DB-288A5F5CF68B}"/>
              </a:ext>
            </a:extLst>
          </p:cNvPr>
          <p:cNvSpPr txBox="1"/>
          <p:nvPr/>
        </p:nvSpPr>
        <p:spPr>
          <a:xfrm>
            <a:off x="124805" y="3879909"/>
            <a:ext cx="28955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has a lifetime of the message i.e. the purchase order and their schema changes if the purchase order changes</a:t>
            </a:r>
          </a:p>
        </p:txBody>
      </p:sp>
      <p:cxnSp>
        <p:nvCxnSpPr>
          <p:cNvPr id="43" name="Straight Arrow Connector 42">
            <a:extLst>
              <a:ext uri="{FF2B5EF4-FFF2-40B4-BE49-F238E27FC236}">
                <a16:creationId xmlns:a16="http://schemas.microsoft.com/office/drawing/2014/main" id="{A11FD4E7-0AF9-FAAC-C243-21111F78EC9E}"/>
              </a:ext>
            </a:extLst>
          </p:cNvPr>
          <p:cNvCxnSpPr>
            <a:cxnSpLocks/>
            <a:stCxn id="41" idx="0"/>
          </p:cNvCxnSpPr>
          <p:nvPr/>
        </p:nvCxnSpPr>
        <p:spPr>
          <a:xfrm flipH="1" flipV="1">
            <a:off x="1212755" y="1762287"/>
            <a:ext cx="359850" cy="2117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C049AA3-74C7-4BBC-92BF-C8854927B4D2}"/>
              </a:ext>
            </a:extLst>
          </p:cNvPr>
          <p:cNvCxnSpPr>
            <a:cxnSpLocks/>
            <a:stCxn id="41" idx="0"/>
          </p:cNvCxnSpPr>
          <p:nvPr/>
        </p:nvCxnSpPr>
        <p:spPr>
          <a:xfrm flipV="1">
            <a:off x="1572605" y="1827606"/>
            <a:ext cx="5317711" cy="2052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5AB54A8-A0C1-E9C6-921C-92D16A8983D3}"/>
              </a:ext>
            </a:extLst>
          </p:cNvPr>
          <p:cNvCxnSpPr>
            <a:cxnSpLocks/>
            <a:stCxn id="41" idx="0"/>
          </p:cNvCxnSpPr>
          <p:nvPr/>
        </p:nvCxnSpPr>
        <p:spPr>
          <a:xfrm flipV="1">
            <a:off x="1572605" y="1927342"/>
            <a:ext cx="6199795" cy="1952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CD0F966-55B0-F1B1-2E99-2A2201C79114}"/>
              </a:ext>
            </a:extLst>
          </p:cNvPr>
          <p:cNvSpPr txBox="1"/>
          <p:nvPr/>
        </p:nvSpPr>
        <p:spPr>
          <a:xfrm>
            <a:off x="2957097" y="4182439"/>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Customer and their schema changes if the Customer schema changes – which may force us to change the message for Customer changes</a:t>
            </a:r>
          </a:p>
        </p:txBody>
      </p:sp>
      <p:cxnSp>
        <p:nvCxnSpPr>
          <p:cNvPr id="56" name="Straight Arrow Connector 55">
            <a:extLst>
              <a:ext uri="{FF2B5EF4-FFF2-40B4-BE49-F238E27FC236}">
                <a16:creationId xmlns:a16="http://schemas.microsoft.com/office/drawing/2014/main" id="{730DBD29-445B-38DC-1505-77AB8ACED353}"/>
              </a:ext>
            </a:extLst>
          </p:cNvPr>
          <p:cNvCxnSpPr>
            <a:cxnSpLocks/>
          </p:cNvCxnSpPr>
          <p:nvPr/>
        </p:nvCxnSpPr>
        <p:spPr>
          <a:xfrm flipH="1" flipV="1">
            <a:off x="2347353" y="2006357"/>
            <a:ext cx="2224647" cy="220872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3C9A251-3A27-E773-29A1-FC896FE0742F}"/>
              </a:ext>
            </a:extLst>
          </p:cNvPr>
          <p:cNvCxnSpPr>
            <a:cxnSpLocks/>
          </p:cNvCxnSpPr>
          <p:nvPr/>
        </p:nvCxnSpPr>
        <p:spPr>
          <a:xfrm flipH="1" flipV="1">
            <a:off x="3020404" y="1896286"/>
            <a:ext cx="1586475" cy="239780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47C61F-87E1-2D26-605D-5E64F9592ACA}"/>
              </a:ext>
            </a:extLst>
          </p:cNvPr>
          <p:cNvCxnSpPr>
            <a:cxnSpLocks/>
          </p:cNvCxnSpPr>
          <p:nvPr/>
        </p:nvCxnSpPr>
        <p:spPr>
          <a:xfrm flipH="1" flipV="1">
            <a:off x="3934049" y="1827606"/>
            <a:ext cx="672830" cy="23874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D61CA57-A2C9-3038-11E8-5AEB442197D9}"/>
              </a:ext>
            </a:extLst>
          </p:cNvPr>
          <p:cNvSpPr txBox="1"/>
          <p:nvPr/>
        </p:nvSpPr>
        <p:spPr>
          <a:xfrm>
            <a:off x="5639081" y="5346838"/>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Restaurant and their schema changes if the Restaurant schema changes – which may force us to change the message for Restaurant changes</a:t>
            </a:r>
          </a:p>
        </p:txBody>
      </p:sp>
      <p:cxnSp>
        <p:nvCxnSpPr>
          <p:cNvPr id="66" name="Straight Arrow Connector 65">
            <a:extLst>
              <a:ext uri="{FF2B5EF4-FFF2-40B4-BE49-F238E27FC236}">
                <a16:creationId xmlns:a16="http://schemas.microsoft.com/office/drawing/2014/main" id="{AF651DD1-5750-E6C1-DA36-4EC689214C84}"/>
              </a:ext>
            </a:extLst>
          </p:cNvPr>
          <p:cNvCxnSpPr>
            <a:cxnSpLocks/>
          </p:cNvCxnSpPr>
          <p:nvPr/>
        </p:nvCxnSpPr>
        <p:spPr>
          <a:xfrm flipH="1" flipV="1">
            <a:off x="4931850" y="2006357"/>
            <a:ext cx="2290481" cy="330034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9672602-5402-5B88-1CC8-39D713E203DC}"/>
              </a:ext>
            </a:extLst>
          </p:cNvPr>
          <p:cNvCxnSpPr>
            <a:cxnSpLocks/>
            <a:stCxn id="62" idx="0"/>
          </p:cNvCxnSpPr>
          <p:nvPr/>
        </p:nvCxnSpPr>
        <p:spPr>
          <a:xfrm flipH="1" flipV="1">
            <a:off x="5804621" y="2006357"/>
            <a:ext cx="1417711" cy="334048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89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5" grpId="0"/>
      <p:bldP spid="62"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90626" y="34189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provider has or can obtain other information required</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2642921"/>
            <a:ext cx="518875"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7882" y="2181256"/>
            <a:ext cx="3345318" cy="11475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23778" y="1779542"/>
            <a:ext cx="2122362"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notification message is normally skinny</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9" idx="0"/>
          </p:cNvCxnSpPr>
          <p:nvPr/>
        </p:nvCxnSpPr>
        <p:spPr>
          <a:xfrm flipH="1">
            <a:off x="2595898" y="2137333"/>
            <a:ext cx="3627880" cy="1191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943599" y="4258433"/>
            <a:ext cx="2603073"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the provider has necessary external information to perform the operation.</a:t>
            </a:r>
          </a:p>
        </p:txBody>
      </p:sp>
    </p:spTree>
    <p:extLst>
      <p:ext uri="{BB962C8B-B14F-4D97-AF65-F5344CB8AC3E}">
        <p14:creationId xmlns:p14="http://schemas.microsoft.com/office/powerpoint/2010/main" val="272631005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15</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
        <p:nvSpPr>
          <p:cNvPr id="4" name="Rectangle 3">
            <a:extLst>
              <a:ext uri="{FF2B5EF4-FFF2-40B4-BE49-F238E27FC236}">
                <a16:creationId xmlns:a16="http://schemas.microsoft.com/office/drawing/2014/main" id="{0CCE8B92-B17A-5C43-86EB-E426E86759AD}"/>
              </a:ext>
            </a:extLst>
          </p:cNvPr>
          <p:cNvSpPr/>
          <p:nvPr/>
        </p:nvSpPr>
        <p:spPr>
          <a:xfrm>
            <a:off x="3216909" y="1083069"/>
            <a:ext cx="5149899" cy="141319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93C90D-9DAF-E147-939B-E5913A0E7B28}"/>
              </a:ext>
            </a:extLst>
          </p:cNvPr>
          <p:cNvSpPr/>
          <p:nvPr/>
        </p:nvSpPr>
        <p:spPr>
          <a:xfrm>
            <a:off x="4621427"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9D663-3441-F348-ABDD-899AF99B14A2}"/>
              </a:ext>
            </a:extLst>
          </p:cNvPr>
          <p:cNvSpPr/>
          <p:nvPr/>
        </p:nvSpPr>
        <p:spPr>
          <a:xfrm>
            <a:off x="876046"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7E27C3-32A8-D24D-B81F-CCB51F411406}"/>
              </a:ext>
            </a:extLst>
          </p:cNvPr>
          <p:cNvSpPr/>
          <p:nvPr/>
        </p:nvSpPr>
        <p:spPr>
          <a:xfrm>
            <a:off x="648457" y="3981247"/>
            <a:ext cx="3745381" cy="141319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D56D67-1CD9-F54F-9A7C-3B4A811F0385}"/>
              </a:ext>
            </a:extLst>
          </p:cNvPr>
          <p:cNvSpPr/>
          <p:nvPr/>
        </p:nvSpPr>
        <p:spPr>
          <a:xfrm>
            <a:off x="4393838" y="3981247"/>
            <a:ext cx="3972970" cy="154199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466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Request,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150</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870416" y="3418903"/>
            <a:ext cx="1583984" cy="300082"/>
          </a:xfrm>
          <a:prstGeom prst="rect">
            <a:avLst/>
          </a:prstGeom>
          <a:noFill/>
        </p:spPr>
        <p:txBody>
          <a:bodyPr wrap="square" rtlCol="0">
            <a:spAutoFit/>
          </a:bodyPr>
          <a:lstStyle/>
          <a:p>
            <a:r>
              <a:rPr lang="en-GB" sz="1350" dirty="0"/>
              <a:t>:order notification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96908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1567672"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notification that there is an order, but only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inlines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data that is unique to the order not reference data like weights or addresses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3058419"/>
            <a:ext cx="518875" cy="270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33" idx="2"/>
            <a:endCxn id="15" idx="0"/>
          </p:cNvCxnSpPr>
          <p:nvPr/>
        </p:nvCxnSpPr>
        <p:spPr>
          <a:xfrm flipH="1">
            <a:off x="6787859" y="2463764"/>
            <a:ext cx="457276" cy="865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83954" y="1124936"/>
            <a:ext cx="2122362"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assignment needs information that is not on the order: weights, addresses. It has to source that from elsewhere</a:t>
            </a:r>
          </a:p>
        </p:txBody>
      </p:sp>
    </p:spTree>
    <p:extLst>
      <p:ext uri="{BB962C8B-B14F-4D97-AF65-F5344CB8AC3E}">
        <p14:creationId xmlns:p14="http://schemas.microsoft.com/office/powerpoint/2010/main" val="34783892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491508-7D69-634B-6A7C-FD4418C90971}"/>
              </a:ext>
            </a:extLst>
          </p:cNvPr>
          <p:cNvSpPr/>
          <p:nvPr/>
        </p:nvSpPr>
        <p:spPr>
          <a:xfrm>
            <a:off x="578396" y="1348522"/>
            <a:ext cx="4344586"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4" name="Table 6">
            <a:extLst>
              <a:ext uri="{FF2B5EF4-FFF2-40B4-BE49-F238E27FC236}">
                <a16:creationId xmlns:a16="http://schemas.microsoft.com/office/drawing/2014/main" id="{DD6D151B-0310-1D56-059C-F9E8CCD66A6C}"/>
              </a:ext>
            </a:extLst>
          </p:cNvPr>
          <p:cNvGraphicFramePr>
            <a:graphicFrameLocks noGrp="1"/>
          </p:cNvGraphicFramePr>
          <p:nvPr/>
        </p:nvGraphicFramePr>
        <p:xfrm>
          <a:off x="626018" y="1494472"/>
          <a:ext cx="4204601" cy="749521"/>
        </p:xfrm>
        <a:graphic>
          <a:graphicData uri="http://schemas.openxmlformats.org/drawingml/2006/table">
            <a:tbl>
              <a:tblPr firstRow="1" bandRow="1">
                <a:tableStyleId>{5C22544A-7EE6-4342-B048-85BDC9FD1C3A}</a:tableStyleId>
              </a:tblPr>
              <a:tblGrid>
                <a:gridCol w="840920">
                  <a:extLst>
                    <a:ext uri="{9D8B030D-6E8A-4147-A177-3AD203B41FA5}">
                      <a16:colId xmlns:a16="http://schemas.microsoft.com/office/drawing/2014/main" val="2556972528"/>
                    </a:ext>
                  </a:extLst>
                </a:gridCol>
                <a:gridCol w="840920">
                  <a:extLst>
                    <a:ext uri="{9D8B030D-6E8A-4147-A177-3AD203B41FA5}">
                      <a16:colId xmlns:a16="http://schemas.microsoft.com/office/drawing/2014/main" val="2934422858"/>
                    </a:ext>
                  </a:extLst>
                </a:gridCol>
                <a:gridCol w="840920">
                  <a:extLst>
                    <a:ext uri="{9D8B030D-6E8A-4147-A177-3AD203B41FA5}">
                      <a16:colId xmlns:a16="http://schemas.microsoft.com/office/drawing/2014/main" val="655825241"/>
                    </a:ext>
                  </a:extLst>
                </a:gridCol>
                <a:gridCol w="872903">
                  <a:extLst>
                    <a:ext uri="{9D8B030D-6E8A-4147-A177-3AD203B41FA5}">
                      <a16:colId xmlns:a16="http://schemas.microsoft.com/office/drawing/2014/main" val="1864616497"/>
                    </a:ext>
                  </a:extLst>
                </a:gridCol>
                <a:gridCol w="808938">
                  <a:extLst>
                    <a:ext uri="{9D8B030D-6E8A-4147-A177-3AD203B41FA5}">
                      <a16:colId xmlns:a16="http://schemas.microsoft.com/office/drawing/2014/main" val="2226936454"/>
                    </a:ext>
                  </a:extLst>
                </a:gridCol>
              </a:tblGrid>
              <a:tr h="396521">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CustomerId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RestaurantId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53000">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5" name="TextBox 4">
            <a:extLst>
              <a:ext uri="{FF2B5EF4-FFF2-40B4-BE49-F238E27FC236}">
                <a16:creationId xmlns:a16="http://schemas.microsoft.com/office/drawing/2014/main" id="{8FB30500-FFA2-3155-23A5-247B7A0813D1}"/>
              </a:ext>
            </a:extLst>
          </p:cNvPr>
          <p:cNvSpPr txBox="1"/>
          <p:nvPr/>
        </p:nvSpPr>
        <p:spPr>
          <a:xfrm>
            <a:off x="399083" y="798529"/>
            <a:ext cx="2011607" cy="307777"/>
          </a:xfrm>
          <a:prstGeom prst="rect">
            <a:avLst/>
          </a:prstGeom>
          <a:noFill/>
        </p:spPr>
        <p:txBody>
          <a:bodyPr wrap="square" rtlCol="0">
            <a:spAutoFit/>
          </a:bodyPr>
          <a:lstStyle/>
          <a:p>
            <a:r>
              <a:rPr lang="en-US" sz="1400" dirty="0"/>
              <a:t>Purchase Order Message</a:t>
            </a:r>
          </a:p>
        </p:txBody>
      </p:sp>
      <p:sp>
        <p:nvSpPr>
          <p:cNvPr id="6" name="Rectangle 5">
            <a:extLst>
              <a:ext uri="{FF2B5EF4-FFF2-40B4-BE49-F238E27FC236}">
                <a16:creationId xmlns:a16="http://schemas.microsoft.com/office/drawing/2014/main" id="{27D8B446-AEEF-98C1-146A-3A7B5B29585A}"/>
              </a:ext>
            </a:extLst>
          </p:cNvPr>
          <p:cNvSpPr/>
          <p:nvPr/>
        </p:nvSpPr>
        <p:spPr>
          <a:xfrm>
            <a:off x="5291504" y="1348522"/>
            <a:ext cx="3226478"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7" name="Table 6">
            <a:extLst>
              <a:ext uri="{FF2B5EF4-FFF2-40B4-BE49-F238E27FC236}">
                <a16:creationId xmlns:a16="http://schemas.microsoft.com/office/drawing/2014/main" id="{3C4235F1-966F-E67D-0BBD-DB11EB4CC4FD}"/>
              </a:ext>
            </a:extLst>
          </p:cNvPr>
          <p:cNvGraphicFramePr>
            <a:graphicFrameLocks noGrp="1"/>
          </p:cNvGraphicFramePr>
          <p:nvPr/>
        </p:nvGraphicFramePr>
        <p:xfrm>
          <a:off x="5458192" y="1528171"/>
          <a:ext cx="2762172" cy="715821"/>
        </p:xfrm>
        <a:graphic>
          <a:graphicData uri="http://schemas.openxmlformats.org/drawingml/2006/table">
            <a:tbl>
              <a:tblPr firstRow="1" bandRow="1">
                <a:tableStyleId>{5C22544A-7EE6-4342-B048-85BDC9FD1C3A}</a:tableStyleId>
              </a:tblPr>
              <a:tblGrid>
                <a:gridCol w="920724">
                  <a:extLst>
                    <a:ext uri="{9D8B030D-6E8A-4147-A177-3AD203B41FA5}">
                      <a16:colId xmlns:a16="http://schemas.microsoft.com/office/drawing/2014/main" val="3293284031"/>
                    </a:ext>
                  </a:extLst>
                </a:gridCol>
                <a:gridCol w="920724">
                  <a:extLst>
                    <a:ext uri="{9D8B030D-6E8A-4147-A177-3AD203B41FA5}">
                      <a16:colId xmlns:a16="http://schemas.microsoft.com/office/drawing/2014/main" val="768066881"/>
                    </a:ext>
                  </a:extLst>
                </a:gridCol>
                <a:gridCol w="920724">
                  <a:extLst>
                    <a:ext uri="{9D8B030D-6E8A-4147-A177-3AD203B41FA5}">
                      <a16:colId xmlns:a16="http://schemas.microsoft.com/office/drawing/2014/main" val="3443301881"/>
                    </a:ext>
                  </a:extLst>
                </a:gridCol>
              </a:tblGrid>
              <a:tr h="378693">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37128">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TextBox 7">
            <a:extLst>
              <a:ext uri="{FF2B5EF4-FFF2-40B4-BE49-F238E27FC236}">
                <a16:creationId xmlns:a16="http://schemas.microsoft.com/office/drawing/2014/main" id="{3CB4D49A-3A12-B4D5-EF6C-98EF2C7733F1}"/>
              </a:ext>
            </a:extLst>
          </p:cNvPr>
          <p:cNvSpPr txBox="1"/>
          <p:nvPr/>
        </p:nvSpPr>
        <p:spPr>
          <a:xfrm>
            <a:off x="5291504" y="854153"/>
            <a:ext cx="1790356" cy="307777"/>
          </a:xfrm>
          <a:prstGeom prst="rect">
            <a:avLst/>
          </a:prstGeom>
          <a:noFill/>
        </p:spPr>
        <p:txBody>
          <a:bodyPr wrap="square" rtlCol="0">
            <a:spAutoFit/>
          </a:bodyPr>
          <a:lstStyle/>
          <a:p>
            <a:r>
              <a:rPr lang="en-US" sz="1400" dirty="0"/>
              <a:t>Customer</a:t>
            </a:r>
          </a:p>
        </p:txBody>
      </p:sp>
      <p:sp>
        <p:nvSpPr>
          <p:cNvPr id="9" name="Rectangle 8">
            <a:extLst>
              <a:ext uri="{FF2B5EF4-FFF2-40B4-BE49-F238E27FC236}">
                <a16:creationId xmlns:a16="http://schemas.microsoft.com/office/drawing/2014/main" id="{D1E67993-1341-1AF4-81ED-EC93DA797AF7}"/>
              </a:ext>
            </a:extLst>
          </p:cNvPr>
          <p:cNvSpPr/>
          <p:nvPr/>
        </p:nvSpPr>
        <p:spPr>
          <a:xfrm>
            <a:off x="5338644" y="3461613"/>
            <a:ext cx="3179338" cy="1028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10" name="Table 6">
            <a:extLst>
              <a:ext uri="{FF2B5EF4-FFF2-40B4-BE49-F238E27FC236}">
                <a16:creationId xmlns:a16="http://schemas.microsoft.com/office/drawing/2014/main" id="{69852ACA-6A32-F78F-7670-04C4BBEF715D}"/>
              </a:ext>
            </a:extLst>
          </p:cNvPr>
          <p:cNvGraphicFramePr>
            <a:graphicFrameLocks noGrp="1"/>
          </p:cNvGraphicFramePr>
          <p:nvPr/>
        </p:nvGraphicFramePr>
        <p:xfrm>
          <a:off x="5443419" y="3669734"/>
          <a:ext cx="1954908" cy="699066"/>
        </p:xfrm>
        <a:graphic>
          <a:graphicData uri="http://schemas.openxmlformats.org/drawingml/2006/table">
            <a:tbl>
              <a:tblPr firstRow="1" bandRow="1">
                <a:tableStyleId>{5C22544A-7EE6-4342-B048-85BDC9FD1C3A}</a:tableStyleId>
              </a:tblPr>
              <a:tblGrid>
                <a:gridCol w="977454">
                  <a:extLst>
                    <a:ext uri="{9D8B030D-6E8A-4147-A177-3AD203B41FA5}">
                      <a16:colId xmlns:a16="http://schemas.microsoft.com/office/drawing/2014/main" val="1232009589"/>
                    </a:ext>
                  </a:extLst>
                </a:gridCol>
                <a:gridCol w="977454">
                  <a:extLst>
                    <a:ext uri="{9D8B030D-6E8A-4147-A177-3AD203B41FA5}">
                      <a16:colId xmlns:a16="http://schemas.microsoft.com/office/drawing/2014/main" val="2383221554"/>
                    </a:ext>
                  </a:extLst>
                </a:gridCol>
              </a:tblGrid>
              <a:tr h="369829">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29237">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11" name="TextBox 10">
            <a:extLst>
              <a:ext uri="{FF2B5EF4-FFF2-40B4-BE49-F238E27FC236}">
                <a16:creationId xmlns:a16="http://schemas.microsoft.com/office/drawing/2014/main" id="{B2727D30-0A7C-9F56-701D-095BCC98266E}"/>
              </a:ext>
            </a:extLst>
          </p:cNvPr>
          <p:cNvSpPr txBox="1"/>
          <p:nvPr/>
        </p:nvSpPr>
        <p:spPr>
          <a:xfrm>
            <a:off x="5291504" y="2867019"/>
            <a:ext cx="1863571" cy="307777"/>
          </a:xfrm>
          <a:prstGeom prst="rect">
            <a:avLst/>
          </a:prstGeom>
          <a:noFill/>
        </p:spPr>
        <p:txBody>
          <a:bodyPr wrap="square" rtlCol="0">
            <a:spAutoFit/>
          </a:bodyPr>
          <a:lstStyle/>
          <a:p>
            <a:r>
              <a:rPr lang="en-US" sz="1400" dirty="0"/>
              <a:t>Restaurant</a:t>
            </a:r>
          </a:p>
        </p:txBody>
      </p:sp>
      <p:sp>
        <p:nvSpPr>
          <p:cNvPr id="14" name="Google Shape;104;p25">
            <a:extLst>
              <a:ext uri="{FF2B5EF4-FFF2-40B4-BE49-F238E27FC236}">
                <a16:creationId xmlns:a16="http://schemas.microsoft.com/office/drawing/2014/main" id="{A745A012-15E3-84CF-AF6A-DF518986C2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Normalized</a:t>
            </a:r>
            <a:endParaRPr dirty="0">
              <a:latin typeface="Chalkboard" panose="03050602040202020205" pitchFamily="66" charset="77"/>
            </a:endParaRPr>
          </a:p>
        </p:txBody>
      </p:sp>
      <p:sp>
        <p:nvSpPr>
          <p:cNvPr id="18" name="TextBox 17">
            <a:extLst>
              <a:ext uri="{FF2B5EF4-FFF2-40B4-BE49-F238E27FC236}">
                <a16:creationId xmlns:a16="http://schemas.microsoft.com/office/drawing/2014/main" id="{A16DB9E6-A172-989E-9C50-21F62447764C}"/>
              </a:ext>
            </a:extLst>
          </p:cNvPr>
          <p:cNvSpPr txBox="1"/>
          <p:nvPr/>
        </p:nvSpPr>
        <p:spPr>
          <a:xfrm>
            <a:off x="399083" y="3095937"/>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use an Id where the data does not share the lifetime of the message; we assume the requestor obtains the data out-of-band</a:t>
            </a:r>
          </a:p>
        </p:txBody>
      </p:sp>
      <p:cxnSp>
        <p:nvCxnSpPr>
          <p:cNvPr id="21" name="Straight Arrow Connector 20">
            <a:extLst>
              <a:ext uri="{FF2B5EF4-FFF2-40B4-BE49-F238E27FC236}">
                <a16:creationId xmlns:a16="http://schemas.microsoft.com/office/drawing/2014/main" id="{0873AD5B-7DD1-1A01-B1E4-9A613147A322}"/>
              </a:ext>
            </a:extLst>
          </p:cNvPr>
          <p:cNvCxnSpPr>
            <a:cxnSpLocks/>
            <a:stCxn id="18" idx="0"/>
          </p:cNvCxnSpPr>
          <p:nvPr/>
        </p:nvCxnSpPr>
        <p:spPr>
          <a:xfrm flipV="1">
            <a:off x="1846883" y="1761739"/>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8756E9A-5A3F-F631-40FE-3374DBD78B74}"/>
              </a:ext>
            </a:extLst>
          </p:cNvPr>
          <p:cNvCxnSpPr>
            <a:cxnSpLocks/>
            <a:stCxn id="18" idx="0"/>
          </p:cNvCxnSpPr>
          <p:nvPr/>
        </p:nvCxnSpPr>
        <p:spPr>
          <a:xfrm flipV="1">
            <a:off x="1846883" y="1724510"/>
            <a:ext cx="2556906" cy="13714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63999C-767D-1ED7-4C15-D0D52E67733E}"/>
              </a:ext>
            </a:extLst>
          </p:cNvPr>
          <p:cNvSpPr txBox="1"/>
          <p:nvPr/>
        </p:nvSpPr>
        <p:spPr>
          <a:xfrm>
            <a:off x="967162" y="4669409"/>
            <a:ext cx="2895599"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lookup this id with other providers</a:t>
            </a:r>
          </a:p>
        </p:txBody>
      </p:sp>
      <p:cxnSp>
        <p:nvCxnSpPr>
          <p:cNvPr id="32" name="Straight Arrow Connector 31">
            <a:extLst>
              <a:ext uri="{FF2B5EF4-FFF2-40B4-BE49-F238E27FC236}">
                <a16:creationId xmlns:a16="http://schemas.microsoft.com/office/drawing/2014/main" id="{0F390ADD-D044-5AF9-330F-70AD4F1110A0}"/>
              </a:ext>
            </a:extLst>
          </p:cNvPr>
          <p:cNvCxnSpPr>
            <a:cxnSpLocks/>
            <a:stCxn id="31" idx="0"/>
          </p:cNvCxnSpPr>
          <p:nvPr/>
        </p:nvCxnSpPr>
        <p:spPr>
          <a:xfrm flipV="1">
            <a:off x="2414962" y="3335211"/>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09DC531-32C0-0069-ECB4-E2F1D8D25747}"/>
              </a:ext>
            </a:extLst>
          </p:cNvPr>
          <p:cNvCxnSpPr>
            <a:cxnSpLocks/>
            <a:stCxn id="31" idx="0"/>
            <a:endCxn id="9" idx="1"/>
          </p:cNvCxnSpPr>
          <p:nvPr/>
        </p:nvCxnSpPr>
        <p:spPr>
          <a:xfrm flipV="1">
            <a:off x="2414962" y="3975985"/>
            <a:ext cx="2923682" cy="693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8011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via REST/RPC</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152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1.2 cache lookup()</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5951765" y="2820060"/>
            <a:ext cx="1258959" cy="163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CC78EF-A259-ED9D-552C-307AB0E9A4E9}"/>
              </a:ext>
            </a:extLst>
          </p:cNvPr>
          <p:cNvCxnSpPr>
            <a:cxnSpLocks/>
          </p:cNvCxnSpPr>
          <p:nvPr/>
        </p:nvCxnSpPr>
        <p:spPr>
          <a:xfrm>
            <a:off x="6087657" y="265504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D1B2C9-5EAA-8B3C-F218-F985EBEA58CD}"/>
              </a:ext>
            </a:extLst>
          </p:cNvPr>
          <p:cNvSpPr txBox="1"/>
          <p:nvPr/>
        </p:nvSpPr>
        <p:spPr>
          <a:xfrm>
            <a:off x="6122355" y="2372953"/>
            <a:ext cx="898072" cy="253916"/>
          </a:xfrm>
          <a:prstGeom prst="rect">
            <a:avLst/>
          </a:prstGeom>
          <a:noFill/>
        </p:spPr>
        <p:txBody>
          <a:bodyPr wrap="square" rtlCol="0">
            <a:spAutoFit/>
          </a:bodyPr>
          <a:lstStyle/>
          <a:p>
            <a:r>
              <a:rPr lang="en-GB" sz="1050" dirty="0"/>
              <a:t>1.3 request()</a:t>
            </a:r>
          </a:p>
        </p:txBody>
      </p: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158653" y="2932922"/>
            <a:ext cx="8317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a:off x="6158653" y="3002941"/>
            <a:ext cx="898072" cy="253916"/>
          </a:xfrm>
          <a:prstGeom prst="rect">
            <a:avLst/>
          </a:prstGeom>
          <a:noFill/>
        </p:spPr>
        <p:txBody>
          <a:bodyPr wrap="square" rtlCol="0">
            <a:spAutoFit/>
          </a:bodyPr>
          <a:lstStyle/>
          <a:p>
            <a:r>
              <a:rPr lang="en-GB" sz="1050" dirty="0"/>
              <a:t>1.4 reply()</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1.5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647679" y="4510583"/>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387222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On a cache miss we request the data from provider B, and store it in the cache. The cache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except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on a miss.</a:t>
            </a:r>
          </a:p>
        </p:txBody>
      </p:sp>
      <p:cxnSp>
        <p:nvCxnSpPr>
          <p:cNvPr id="48" name="Straight Arrow Connector 47">
            <a:extLst>
              <a:ext uri="{FF2B5EF4-FFF2-40B4-BE49-F238E27FC236}">
                <a16:creationId xmlns:a16="http://schemas.microsoft.com/office/drawing/2014/main" id="{30BFD2E1-3310-F3D7-DFB6-CA8AD2BEE2AA}"/>
              </a:ext>
            </a:extLst>
          </p:cNvPr>
          <p:cNvCxnSpPr>
            <a:cxnSpLocks/>
            <a:stCxn id="47" idx="2"/>
            <a:endCxn id="26" idx="0"/>
          </p:cNvCxnSpPr>
          <p:nvPr/>
        </p:nvCxnSpPr>
        <p:spPr>
          <a:xfrm>
            <a:off x="6654376" y="1525668"/>
            <a:ext cx="1246231" cy="1083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227407"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this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it means Provider A’s uptime is that of A &amp; B. If B fails, A fails.</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61092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8" grpId="0"/>
      <p:bldP spid="19" grpId="0"/>
      <p:bldP spid="29" grpId="0"/>
      <p:bldP spid="40" grpId="0"/>
      <p:bldP spid="41" grpId="0"/>
      <p:bldP spid="47" grpId="0"/>
      <p:bldP spid="51"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153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48902" y="311291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669112" y="3203010"/>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466491" y="31034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751101" y="3172141"/>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799866" y="3332015"/>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110545" y="311580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145243" y="2833706"/>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02977" y="1432720"/>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74110" y="2356050"/>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5243" y="1894385"/>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4548666" y="318993"/>
            <a:ext cx="4138133" cy="1962076"/>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Data that leaves Provider B via an API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Reference Data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is: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Immutable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Versioned</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can be cached locally to provider A to prevent the need for frequent lookups</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2"/>
          </p:cNvCxnSpPr>
          <p:nvPr/>
        </p:nvCxnSpPr>
        <p:spPr>
          <a:xfrm>
            <a:off x="6617733" y="2281069"/>
            <a:ext cx="1065020" cy="7377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11140" y="4501951"/>
            <a:ext cx="2603073"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provider A B has a local cache of data from provider B that it can use to look up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identifiers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Skinny Message.</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575414" y="5730853"/>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528864" y="4869110"/>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575414" y="4942688"/>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643394" y="5769706"/>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312299" y="4678953"/>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05215" y="31129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389825" y="3181636"/>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249225" y="3982931"/>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121798" y="362704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2925943" y="5103032"/>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5545415" y="6303621"/>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263363" y="357011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0366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3" grpId="0"/>
      <p:bldP spid="6"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Reference Data via ECST (Event Carried State Transfer)</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154</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1.3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1.4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6194766" y="2820060"/>
            <a:ext cx="1015958" cy="142717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696139" y="3354270"/>
            <a:ext cx="370348" cy="5573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rot="18134928">
            <a:off x="6547288" y="3541990"/>
            <a:ext cx="1097599" cy="253916"/>
          </a:xfrm>
          <a:prstGeom prst="rect">
            <a:avLst/>
          </a:prstGeom>
          <a:noFill/>
        </p:spPr>
        <p:txBody>
          <a:bodyPr wrap="square" rtlCol="0">
            <a:spAutoFit/>
          </a:bodyPr>
          <a:lstStyle/>
          <a:p>
            <a:r>
              <a:rPr lang="en-GB" sz="1050" dirty="0"/>
              <a:t>1.1 notification()</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1.2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355153" y="4510583"/>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411725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downstream provider subscribes to these notifications and writes these to the local cache.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we choose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 we choose to accept stale data over accepting the risk of failure due to 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Partition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8" name="Straight Arrow Connector 47">
            <a:extLst>
              <a:ext uri="{FF2B5EF4-FFF2-40B4-BE49-F238E27FC236}">
                <a16:creationId xmlns:a16="http://schemas.microsoft.com/office/drawing/2014/main" id="{30BFD2E1-3310-F3D7-DFB6-CA8AD2BEE2AA}"/>
              </a:ext>
            </a:extLst>
          </p:cNvPr>
          <p:cNvCxnSpPr>
            <a:cxnSpLocks/>
          </p:cNvCxnSpPr>
          <p:nvPr/>
        </p:nvCxnSpPr>
        <p:spPr>
          <a:xfrm flipH="1">
            <a:off x="6019800" y="1879504"/>
            <a:ext cx="780252" cy="229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13360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upstream provider raises a notification when the state of entities its own changes – out-only or pub-sub</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7776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P spid="41" grpId="0"/>
      <p:bldP spid="47" grpId="0"/>
      <p:bldP spid="51"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155</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21884" y="2636364"/>
            <a:ext cx="1737684" cy="447678"/>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509418" y="2726464"/>
            <a:ext cx="1414912"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1994" y="2626868"/>
            <a:ext cx="2097743" cy="46444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04" y="2705090"/>
            <a:ext cx="1600187"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059568" y="2859089"/>
            <a:ext cx="1512426" cy="11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370247"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404945"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62679" y="956174"/>
            <a:ext cx="294226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Order Fulfilment does not include address details for the restaurant for pickup, instead we assume that courier assignment has obtained it from restaurant information</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933812" y="2087253"/>
            <a:ext cx="457442" cy="4781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404945" y="1521714"/>
            <a:ext cx="2215921" cy="1105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70842" y="4025405"/>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restaurant in the local cache by id and version.</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we have the restaurant, but not the version, we can apply backpressure and retry the order after a delay</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835115" y="5254307"/>
            <a:ext cx="1977787"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788566"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835116" y="4466142"/>
            <a:ext cx="1171656" cy="307777"/>
          </a:xfrm>
          <a:prstGeom prst="rect">
            <a:avLst/>
          </a:prstGeom>
          <a:noFill/>
        </p:spPr>
        <p:txBody>
          <a:bodyPr wrap="square" rtlCol="0">
            <a:spAutoFit/>
          </a:bodyPr>
          <a:lstStyle/>
          <a:p>
            <a:r>
              <a:rPr lang="en-GB" sz="800" dirty="0"/>
              <a:t>::</a:t>
            </a:r>
            <a:r>
              <a:rPr lang="en-GB" sz="1350" dirty="0"/>
              <a:t>couriers</a:t>
            </a:r>
          </a:p>
        </p:txBody>
      </p:sp>
      <p:sp>
        <p:nvSpPr>
          <p:cNvPr id="11" name="TextBox 10">
            <a:extLst>
              <a:ext uri="{FF2B5EF4-FFF2-40B4-BE49-F238E27FC236}">
                <a16:creationId xmlns:a16="http://schemas.microsoft.com/office/drawing/2014/main" id="{233AA7F6-824B-A637-2A06-EF243F4ED0E3}"/>
              </a:ext>
            </a:extLst>
          </p:cNvPr>
          <p:cNvSpPr txBox="1"/>
          <p:nvPr/>
        </p:nvSpPr>
        <p:spPr>
          <a:xfrm>
            <a:off x="4903095" y="5293160"/>
            <a:ext cx="1766641" cy="300082"/>
          </a:xfrm>
          <a:prstGeom prst="rect">
            <a:avLst/>
          </a:prstGeom>
          <a:noFill/>
        </p:spPr>
        <p:txBody>
          <a:bodyPr wrap="square" rtlCol="0">
            <a:spAutoFit/>
          </a:bodyPr>
          <a:lstStyle/>
          <a:p>
            <a:r>
              <a:rPr lang="en-GB" sz="1350" dirty="0"/>
              <a:t>:</a:t>
            </a:r>
            <a:r>
              <a:rPr lang="en-GB" sz="1350" b="1" dirty="0" err="1"/>
              <a:t>restaurantCache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572000" y="4202407"/>
            <a:ext cx="2439471"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44482" y="2636364"/>
            <a:ext cx="1802019" cy="45494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139865" y="2714923"/>
            <a:ext cx="1933379" cy="300082"/>
          </a:xfrm>
          <a:prstGeom prst="rect">
            <a:avLst/>
          </a:prstGeom>
          <a:noFill/>
        </p:spPr>
        <p:txBody>
          <a:bodyPr wrap="square" rtlCol="0">
            <a:spAutoFit/>
          </a:bodyPr>
          <a:lstStyle/>
          <a:p>
            <a:r>
              <a:rPr lang="en-GB" sz="1350" dirty="0"/>
              <a:t>:restaurant Information</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508927" y="3506385"/>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381500" y="3150498"/>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3185645" y="4626486"/>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90D69E7-6B86-E982-C9FB-DD437554CDAA}"/>
              </a:ext>
            </a:extLst>
          </p:cNvPr>
          <p:cNvCxnSpPr>
            <a:cxnSpLocks/>
          </p:cNvCxnSpPr>
          <p:nvPr/>
        </p:nvCxnSpPr>
        <p:spPr>
          <a:xfrm flipH="1">
            <a:off x="6279502" y="3183297"/>
            <a:ext cx="1600200" cy="2109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6019800" y="6286299"/>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523065" y="3093564"/>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82975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6D785-607B-B74B-78B6-15C470B7D74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9FE9B4-1F19-ABA6-ADED-CE765B9EF3B3}"/>
              </a:ext>
            </a:extLst>
          </p:cNvPr>
          <p:cNvSpPr>
            <a:spLocks noGrp="1"/>
          </p:cNvSpPr>
          <p:nvPr>
            <p:ph type="sldNum" sz="quarter" idx="12"/>
          </p:nvPr>
        </p:nvSpPr>
        <p:spPr/>
        <p:txBody>
          <a:bodyPr/>
          <a:lstStyle/>
          <a:p>
            <a:fld id="{00000000-1234-1234-1234-123412341234}" type="slidenum">
              <a:rPr lang="en-GB" smtClean="0"/>
              <a:pPr/>
              <a:t>156</a:t>
            </a:fld>
            <a:endParaRPr lang="en-GB"/>
          </a:p>
        </p:txBody>
      </p:sp>
      <p:sp>
        <p:nvSpPr>
          <p:cNvPr id="5" name="Google Shape;69;p14">
            <a:extLst>
              <a:ext uri="{FF2B5EF4-FFF2-40B4-BE49-F238E27FC236}">
                <a16:creationId xmlns:a16="http://schemas.microsoft.com/office/drawing/2014/main" id="{D2924BE5-D946-4667-9598-149F48B1BB22}"/>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Domain, Summary, Ordering</a:t>
            </a:r>
          </a:p>
        </p:txBody>
      </p:sp>
    </p:spTree>
    <p:extLst>
      <p:ext uri="{BB962C8B-B14F-4D97-AF65-F5344CB8AC3E}">
        <p14:creationId xmlns:p14="http://schemas.microsoft.com/office/powerpoint/2010/main" val="28642801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Domain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157</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016245" y="3041929"/>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6" y="2764862"/>
            <a:ext cx="1089933" cy="253916"/>
          </a:xfrm>
          <a:prstGeom prst="rect">
            <a:avLst/>
          </a:prstGeom>
          <a:noFill/>
        </p:spPr>
        <p:txBody>
          <a:bodyPr wrap="square" rtlCol="0">
            <a:spAutoFit/>
          </a:bodyPr>
          <a:lstStyle/>
          <a:p>
            <a:r>
              <a:rPr lang="en-GB" sz="1050" dirty="0"/>
              <a:t>1.1 event()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31886" y="923749"/>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granular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625425" y="1639330"/>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885439" y="1385414"/>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549734"/>
            <a:ext cx="2296598"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usually a past participle named after the command that caused the change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BasketItemRemoved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BasketItemAdded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42963" y="1219148"/>
            <a:ext cx="1655310" cy="15457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897996" y="4118710"/>
            <a:ext cx="406744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Domain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cannot use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 domain events for the observable must be ordered on the same channel, and have a different schema.</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puts an additional burden on the requestor to multiplex handling the event </a:t>
            </a:r>
          </a:p>
        </p:txBody>
      </p:sp>
    </p:spTree>
    <p:extLst>
      <p:ext uri="{BB962C8B-B14F-4D97-AF65-F5344CB8AC3E}">
        <p14:creationId xmlns:p14="http://schemas.microsoft.com/office/powerpoint/2010/main" val="124595504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Summary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158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37888" y="33389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58098" y="34290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70789" y="33389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19800" y="34290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288852" y="35675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109222" y="3338900"/>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990973" y="3061833"/>
            <a:ext cx="1089933" cy="253916"/>
          </a:xfrm>
          <a:prstGeom prst="rect">
            <a:avLst/>
          </a:prstGeom>
          <a:noFill/>
        </p:spPr>
        <p:txBody>
          <a:bodyPr wrap="square" rtlCol="0">
            <a:spAutoFit/>
          </a:bodyPr>
          <a:lstStyle/>
          <a:p>
            <a:r>
              <a:rPr lang="en-GB" sz="1050" dirty="0"/>
              <a:t>1.1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4863" y="1220720"/>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 summary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718402" y="1936301"/>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978416" y="1682385"/>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91250" y="846705"/>
            <a:ext cx="2296598"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It is usually named after the observable in the pub-sub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BasketChanged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535940" y="1619994"/>
            <a:ext cx="1655310" cy="1441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4770799" y="4415681"/>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 uses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there is just one schema used to communicate a snapshot of the observable. </a:t>
            </a:r>
          </a:p>
        </p:txBody>
      </p:sp>
    </p:spTree>
    <p:extLst>
      <p:ext uri="{BB962C8B-B14F-4D97-AF65-F5344CB8AC3E}">
        <p14:creationId xmlns:p14="http://schemas.microsoft.com/office/powerpoint/2010/main" val="313261284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159</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v3</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007280" y="2426536"/>
            <a:ext cx="957094" cy="276999"/>
          </a:xfrm>
          <a:prstGeom prst="rect">
            <a:avLst/>
          </a:prstGeom>
          <a:noFill/>
        </p:spPr>
        <p:txBody>
          <a:bodyPr wrap="square" rtlCol="0">
            <a:spAutoFit/>
          </a:bodyPr>
          <a:lstStyle/>
          <a:p>
            <a:r>
              <a:rPr lang="en-US" sz="120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v2</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66078" y="2909161"/>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998670" cy="507831"/>
          </a:xfrm>
          <a:prstGeom prst="rect">
            <a:avLst/>
          </a:prstGeom>
          <a:noFill/>
        </p:spPr>
        <p:txBody>
          <a:bodyPr wrap="square" rtlCol="0">
            <a:spAutoFit/>
          </a:bodyPr>
          <a:lstStyle/>
          <a:p>
            <a:r>
              <a:rPr lang="en-US" sz="1350" dirty="0">
                <a:latin typeface="Chalkboard" panose="03050602040202020205" pitchFamily="66" charset="77"/>
              </a:rPr>
              <a:t>Reads record. Handles v1 of 12345</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Stream</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972497" y="269242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76557" y="2749995"/>
            <a:ext cx="995516" cy="300082"/>
          </a:xfrm>
          <a:prstGeom prst="rect">
            <a:avLst/>
          </a:prstGeom>
          <a:noFill/>
        </p:spPr>
        <p:txBody>
          <a:bodyPr wrap="square" rtlCol="0">
            <a:spAutoFit/>
          </a:bodyPr>
          <a:lstStyle/>
          <a:p>
            <a:r>
              <a:rPr lang="en-GB" sz="1350" dirty="0"/>
              <a:t>:consumer</a:t>
            </a:r>
          </a:p>
        </p:txBody>
      </p:sp>
      <p:cxnSp>
        <p:nvCxnSpPr>
          <p:cNvPr id="5" name="Straight Arrow Connector 4">
            <a:extLst>
              <a:ext uri="{FF2B5EF4-FFF2-40B4-BE49-F238E27FC236}">
                <a16:creationId xmlns:a16="http://schemas.microsoft.com/office/drawing/2014/main" id="{4018A85E-726F-9C35-ADAA-73C0D8EC44F4}"/>
              </a:ext>
            </a:extLst>
          </p:cNvPr>
          <p:cNvCxnSpPr>
            <a:cxnSpLocks/>
            <a:endCxn id="26" idx="3"/>
          </p:cNvCxnSpPr>
          <p:nvPr/>
        </p:nvCxnSpPr>
        <p:spPr>
          <a:xfrm flipH="1" flipV="1">
            <a:off x="5058869" y="2960633"/>
            <a:ext cx="1835786" cy="1009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4B12D54-D48F-F6CF-A3A7-42F3E7F69F15}"/>
              </a:ext>
            </a:extLst>
          </p:cNvPr>
          <p:cNvSpPr txBox="1"/>
          <p:nvPr/>
        </p:nvSpPr>
        <p:spPr>
          <a:xfrm>
            <a:off x="5814370" y="3429000"/>
            <a:ext cx="1998670" cy="715581"/>
          </a:xfrm>
          <a:prstGeom prst="rect">
            <a:avLst/>
          </a:prstGeom>
          <a:noFill/>
        </p:spPr>
        <p:txBody>
          <a:bodyPr wrap="square" rtlCol="0">
            <a:spAutoFit/>
          </a:bodyPr>
          <a:lstStyle/>
          <a:p>
            <a:r>
              <a:rPr lang="en-US" sz="1350" dirty="0">
                <a:latin typeface="Chalkboard" panose="03050602040202020205" pitchFamily="66" charset="77"/>
              </a:rPr>
              <a:t>Reads record. Handles v3 of 12345. Is “later” than V1 so is applied</a:t>
            </a:r>
          </a:p>
        </p:txBody>
      </p:sp>
      <p:cxnSp>
        <p:nvCxnSpPr>
          <p:cNvPr id="10" name="Straight Arrow Connector 9">
            <a:extLst>
              <a:ext uri="{FF2B5EF4-FFF2-40B4-BE49-F238E27FC236}">
                <a16:creationId xmlns:a16="http://schemas.microsoft.com/office/drawing/2014/main" id="{7EA51241-2399-129C-0BD7-A64F9536B7E5}"/>
              </a:ext>
            </a:extLst>
          </p:cNvPr>
          <p:cNvCxnSpPr>
            <a:cxnSpLocks/>
            <a:endCxn id="24" idx="3"/>
          </p:cNvCxnSpPr>
          <p:nvPr/>
        </p:nvCxnSpPr>
        <p:spPr>
          <a:xfrm flipH="1">
            <a:off x="3574293" y="2725116"/>
            <a:ext cx="3398204" cy="2414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23CC331-CE44-FD13-6A04-1A3FD08E6EAA}"/>
              </a:ext>
            </a:extLst>
          </p:cNvPr>
          <p:cNvSpPr txBox="1"/>
          <p:nvPr/>
        </p:nvSpPr>
        <p:spPr>
          <a:xfrm>
            <a:off x="2336800" y="1557828"/>
            <a:ext cx="2576813" cy="715581"/>
          </a:xfrm>
          <a:prstGeom prst="rect">
            <a:avLst/>
          </a:prstGeom>
          <a:noFill/>
        </p:spPr>
        <p:txBody>
          <a:bodyPr wrap="square" rtlCol="0">
            <a:spAutoFit/>
          </a:bodyPr>
          <a:lstStyle/>
          <a:p>
            <a:r>
              <a:rPr lang="en-US" sz="1350" dirty="0">
                <a:latin typeface="Chalkboard" panose="03050602040202020205" pitchFamily="66" charset="77"/>
              </a:rPr>
              <a:t>Reads record. Discards v2 of 12345 as is “earlier” than V3 which was already applied</a:t>
            </a:r>
          </a:p>
        </p:txBody>
      </p:sp>
      <p:sp>
        <p:nvSpPr>
          <p:cNvPr id="2" name="TextBox 1">
            <a:extLst>
              <a:ext uri="{FF2B5EF4-FFF2-40B4-BE49-F238E27FC236}">
                <a16:creationId xmlns:a16="http://schemas.microsoft.com/office/drawing/2014/main" id="{EEF31BFD-6FA1-CB85-BDF6-0A531A7C9272}"/>
              </a:ext>
            </a:extLst>
          </p:cNvPr>
          <p:cNvSpPr txBox="1"/>
          <p:nvPr/>
        </p:nvSpPr>
        <p:spPr>
          <a:xfrm>
            <a:off x="768511" y="4487854"/>
            <a:ext cx="7522049" cy="1338828"/>
          </a:xfrm>
          <a:prstGeom prst="rect">
            <a:avLst/>
          </a:prstGeom>
          <a:noFill/>
        </p:spPr>
        <p:txBody>
          <a:bodyPr wrap="square" rtlCol="0">
            <a:spAutoFit/>
          </a:bodyPr>
          <a:lstStyle/>
          <a:p>
            <a:r>
              <a:rPr lang="en-US" sz="1350" dirty="0">
                <a:latin typeface="Chalkboard" panose="03050602040202020205" pitchFamily="66" charset="77"/>
              </a:rPr>
              <a:t>If Later allows us to use a versioned </a:t>
            </a:r>
            <a:r>
              <a:rPr lang="en-US" sz="1350" b="1" dirty="0">
                <a:latin typeface="Chalkboard" panose="03050602040202020205" pitchFamily="66" charset="77"/>
              </a:rPr>
              <a:t>Summary Event</a:t>
            </a:r>
            <a:r>
              <a:rPr lang="en-US" sz="1350" dirty="0">
                <a:latin typeface="Chalkboard" panose="03050602040202020205" pitchFamily="66" charset="77"/>
              </a:rPr>
              <a:t> to ignore ordering errors. Even on a stream, a non-blocking retry or guaranteed delivery via an outbox may result in out-of-order messages. We can also shed load</a:t>
            </a:r>
          </a:p>
          <a:p>
            <a:endParaRPr lang="en-US" sz="1350" dirty="0">
              <a:latin typeface="Chalkboard" panose="03050602040202020205" pitchFamily="66" charset="77"/>
            </a:endParaRPr>
          </a:p>
          <a:p>
            <a:r>
              <a:rPr lang="en-US" sz="1350" dirty="0">
                <a:latin typeface="Chalkboard" panose="03050602040202020205" pitchFamily="66" charset="77"/>
              </a:rPr>
              <a:t>We cannot use If Later with a </a:t>
            </a:r>
            <a:r>
              <a:rPr lang="en-US" sz="1350" b="1" dirty="0">
                <a:latin typeface="Chalkboard" panose="03050602040202020205" pitchFamily="66" charset="77"/>
              </a:rPr>
              <a:t>Domain Event,</a:t>
            </a:r>
            <a:r>
              <a:rPr lang="en-US" sz="1350" dirty="0">
                <a:latin typeface="Chalkboard" panose="03050602040202020205" pitchFamily="66" charset="77"/>
              </a:rPr>
              <a:t> as they all must be applied. We can only use a blocking retry with a Domain Event and cannot shed load.</a:t>
            </a:r>
          </a:p>
        </p:txBody>
      </p:sp>
    </p:spTree>
    <p:extLst>
      <p:ext uri="{BB962C8B-B14F-4D97-AF65-F5344CB8AC3E}">
        <p14:creationId xmlns:p14="http://schemas.microsoft.com/office/powerpoint/2010/main" val="26058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p:bldP spid="15"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1797F-1588-CC49-A539-6CA2D4F7CA66}"/>
              </a:ext>
            </a:extLst>
          </p:cNvPr>
          <p:cNvPicPr>
            <a:picLocks noChangeAspect="1"/>
          </p:cNvPicPr>
          <p:nvPr/>
        </p:nvPicPr>
        <p:blipFill>
          <a:blip r:embed="rId2"/>
          <a:stretch>
            <a:fillRect/>
          </a:stretch>
        </p:blipFill>
        <p:spPr>
          <a:xfrm>
            <a:off x="1078173" y="1169481"/>
            <a:ext cx="5902624" cy="4007286"/>
          </a:xfrm>
          <a:prstGeom prst="rect">
            <a:avLst/>
          </a:prstGeom>
        </p:spPr>
      </p:pic>
      <p:sp>
        <p:nvSpPr>
          <p:cNvPr id="2" name="Slide Number Placeholder 1">
            <a:extLst>
              <a:ext uri="{FF2B5EF4-FFF2-40B4-BE49-F238E27FC236}">
                <a16:creationId xmlns:a16="http://schemas.microsoft.com/office/drawing/2014/main" id="{650D38A4-A125-7E46-A512-AE413433A2C7}"/>
              </a:ext>
            </a:extLst>
          </p:cNvPr>
          <p:cNvSpPr>
            <a:spLocks noGrp="1"/>
          </p:cNvSpPr>
          <p:nvPr>
            <p:ph type="sldNum" sz="quarter" idx="12"/>
          </p:nvPr>
        </p:nvSpPr>
        <p:spPr/>
        <p:txBody>
          <a:bodyPr/>
          <a:lstStyle/>
          <a:p>
            <a:fld id="{B9A0A49B-320C-1A4F-B83C-2E5340668522}" type="slidenum">
              <a:rPr lang="en-US" smtClean="0"/>
              <a:t>16</a:t>
            </a:fld>
            <a:endParaRPr lang="en-US"/>
          </a:p>
        </p:txBody>
      </p:sp>
    </p:spTree>
    <p:extLst>
      <p:ext uri="{BB962C8B-B14F-4D97-AF65-F5344CB8AC3E}">
        <p14:creationId xmlns:p14="http://schemas.microsoft.com/office/powerpoint/2010/main" val="373536030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160</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415895" y="2448699"/>
            <a:ext cx="931076" cy="300082"/>
          </a:xfrm>
          <a:prstGeom prst="rect">
            <a:avLst/>
          </a:prstGeom>
          <a:noFill/>
        </p:spPr>
        <p:txBody>
          <a:bodyPr wrap="square" rtlCol="0">
            <a:spAutoFit/>
          </a:bodyPr>
          <a:lstStyle/>
          <a:p>
            <a:r>
              <a:rPr lang="en-US" sz="1350" dirty="0">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541637" y="2449932"/>
            <a:ext cx="911933" cy="300082"/>
          </a:xfrm>
          <a:prstGeom prst="rect">
            <a:avLst/>
          </a:prstGeom>
          <a:noFill/>
        </p:spPr>
        <p:txBody>
          <a:bodyPr wrap="square" rtlCol="0">
            <a:spAutoFit/>
          </a:bodyPr>
          <a:lstStyle/>
          <a:p>
            <a:r>
              <a:rPr lang="en-US" sz="135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935391" cy="300082"/>
          </a:xfrm>
          <a:prstGeom prst="rect">
            <a:avLst/>
          </a:prstGeom>
          <a:noFill/>
        </p:spPr>
        <p:txBody>
          <a:bodyPr wrap="square" rtlCol="0">
            <a:spAutoFit/>
          </a:bodyPr>
          <a:lstStyle/>
          <a:p>
            <a:r>
              <a:rPr lang="en-US" sz="135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1965817" y="2426536"/>
            <a:ext cx="998557" cy="300082"/>
          </a:xfrm>
          <a:prstGeom prst="rect">
            <a:avLst/>
          </a:prstGeom>
          <a:noFill/>
        </p:spPr>
        <p:txBody>
          <a:bodyPr wrap="square" rtlCol="0">
            <a:spAutoFit/>
          </a:bodyPr>
          <a:lstStyle/>
          <a:p>
            <a:r>
              <a:rPr lang="en-US" sz="135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886227" y="2428978"/>
            <a:ext cx="916743" cy="300082"/>
          </a:xfrm>
          <a:prstGeom prst="rect">
            <a:avLst/>
          </a:prstGeom>
          <a:noFill/>
        </p:spPr>
        <p:txBody>
          <a:bodyPr wrap="square" rtlCol="0">
            <a:spAutoFit/>
          </a:bodyPr>
          <a:lstStyle/>
          <a:p>
            <a:r>
              <a:rPr lang="en-US" sz="1350" dirty="0">
                <a:latin typeface="Chalkboard" panose="03050602040202020205" pitchFamily="66" charset="77"/>
              </a:rPr>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866589" cy="507831"/>
          </a:xfrm>
          <a:prstGeom prst="rect">
            <a:avLst/>
          </a:prstGeom>
          <a:noFill/>
        </p:spPr>
        <p:txBody>
          <a:bodyPr wrap="square" rtlCol="0">
            <a:spAutoFit/>
          </a:bodyPr>
          <a:lstStyle/>
          <a:p>
            <a:r>
              <a:rPr lang="en-US" sz="1350" dirty="0">
                <a:latin typeface="Chalkboard" panose="03050602040202020205" pitchFamily="66" charset="77"/>
              </a:rPr>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4937760" y="3828676"/>
            <a:ext cx="1409211" cy="715581"/>
          </a:xfrm>
          <a:prstGeom prst="rect">
            <a:avLst/>
          </a:prstGeom>
          <a:noFill/>
        </p:spPr>
        <p:txBody>
          <a:bodyPr wrap="square" rtlCol="0">
            <a:spAutoFit/>
          </a:bodyPr>
          <a:lstStyle/>
          <a:p>
            <a:r>
              <a:rPr lang="en-US" sz="1350" dirty="0">
                <a:latin typeface="Chalkboard" panose="03050602040202020205" pitchFamily="66" charset="77"/>
              </a:rPr>
              <a:t>Locks message. Writes v2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300082"/>
          </a:xfrm>
          <a:prstGeom prst="rect">
            <a:avLst/>
          </a:prstGeom>
          <a:noFill/>
        </p:spPr>
        <p:txBody>
          <a:bodyPr wrap="square" rtlCol="0">
            <a:spAutoFit/>
          </a:bodyPr>
          <a:lstStyle/>
          <a:p>
            <a:r>
              <a:rPr lang="en-US" sz="1350" dirty="0">
                <a:latin typeface="Chalkboard" panose="03050602040202020205" pitchFamily="66" charset="77"/>
              </a:rPr>
              <a:t>Read Past</a:t>
            </a:r>
          </a:p>
        </p:txBody>
      </p:sp>
      <p:sp>
        <p:nvSpPr>
          <p:cNvPr id="2" name="&quot;No&quot; Symbol 1">
            <a:extLst>
              <a:ext uri="{FF2B5EF4-FFF2-40B4-BE49-F238E27FC236}">
                <a16:creationId xmlns:a16="http://schemas.microsoft.com/office/drawing/2014/main" id="{559524C5-3134-784B-ADB5-3FE0294A79AB}"/>
              </a:ext>
            </a:extLst>
          </p:cNvPr>
          <p:cNvSpPr/>
          <p:nvPr/>
        </p:nvSpPr>
        <p:spPr>
          <a:xfrm>
            <a:off x="5330130" y="2703535"/>
            <a:ext cx="581572" cy="421607"/>
          </a:xfrm>
          <a:prstGeom prst="noSmoking">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950D29B6-E5E7-264B-BDC6-CBEBD4FB5A35}"/>
              </a:ext>
            </a:extLst>
          </p:cNvPr>
          <p:cNvSpPr txBox="1"/>
          <p:nvPr/>
        </p:nvSpPr>
        <p:spPr>
          <a:xfrm>
            <a:off x="832888" y="4890389"/>
            <a:ext cx="6976333" cy="1338828"/>
          </a:xfrm>
          <a:prstGeom prst="rect">
            <a:avLst/>
          </a:prstGeom>
          <a:noFill/>
        </p:spPr>
        <p:txBody>
          <a:bodyPr wrap="square" rtlCol="0">
            <a:spAutoFit/>
          </a:bodyPr>
          <a:lstStyle/>
          <a:p>
            <a:r>
              <a:rPr lang="en-US" sz="1350" dirty="0">
                <a:latin typeface="Chalkboard" panose="03050602040202020205" pitchFamily="66" charset="77"/>
              </a:rPr>
              <a:t>If later allows message to processed be out-of-order with a queue and competing consumers. A queue normally processes messages, and not events, so this only applied where we are using a queue.</a:t>
            </a:r>
          </a:p>
          <a:p>
            <a:endParaRPr lang="en-US" sz="1350" dirty="0">
              <a:latin typeface="Chalkboard" panose="03050602040202020205" pitchFamily="66" charset="77"/>
            </a:endParaRPr>
          </a:p>
          <a:p>
            <a:r>
              <a:rPr lang="en-US" sz="1350" dirty="0">
                <a:latin typeface="Chalkboard" panose="03050602040202020205" pitchFamily="66" charset="77"/>
              </a:rPr>
              <a:t>If a message must be ordered, such as a series of commands, we must use requeue with delay, or a sequencer to re-order.</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Queue</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840233" y="217421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60443" y="2264315"/>
            <a:ext cx="995516" cy="300082"/>
          </a:xfrm>
          <a:prstGeom prst="rect">
            <a:avLst/>
          </a:prstGeom>
          <a:noFill/>
        </p:spPr>
        <p:txBody>
          <a:bodyPr wrap="square" rtlCol="0">
            <a:spAutoFit/>
          </a:bodyPr>
          <a:lstStyle/>
          <a:p>
            <a:r>
              <a:rPr lang="en-GB" sz="1350" dirty="0"/>
              <a:t>:consumer</a:t>
            </a:r>
          </a:p>
        </p:txBody>
      </p:sp>
      <p:sp>
        <p:nvSpPr>
          <p:cNvPr id="13" name="Rounded Rectangle 12">
            <a:extLst>
              <a:ext uri="{FF2B5EF4-FFF2-40B4-BE49-F238E27FC236}">
                <a16:creationId xmlns:a16="http://schemas.microsoft.com/office/drawing/2014/main" id="{97E8D299-8F5C-FA87-2627-EA080D732F9C}"/>
              </a:ext>
            </a:extLst>
          </p:cNvPr>
          <p:cNvSpPr/>
          <p:nvPr/>
        </p:nvSpPr>
        <p:spPr>
          <a:xfrm>
            <a:off x="6840233" y="389582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TextBox 13">
            <a:extLst>
              <a:ext uri="{FF2B5EF4-FFF2-40B4-BE49-F238E27FC236}">
                <a16:creationId xmlns:a16="http://schemas.microsoft.com/office/drawing/2014/main" id="{7228F1FD-FAA0-E80A-810F-94CE5974F308}"/>
              </a:ext>
            </a:extLst>
          </p:cNvPr>
          <p:cNvSpPr txBox="1"/>
          <p:nvPr/>
        </p:nvSpPr>
        <p:spPr>
          <a:xfrm>
            <a:off x="7160443" y="3985920"/>
            <a:ext cx="995516" cy="300082"/>
          </a:xfrm>
          <a:prstGeom prst="rect">
            <a:avLst/>
          </a:prstGeom>
          <a:noFill/>
        </p:spPr>
        <p:txBody>
          <a:bodyPr wrap="square" rtlCol="0">
            <a:spAutoFit/>
          </a:bodyPr>
          <a:lstStyle/>
          <a:p>
            <a:r>
              <a:rPr lang="en-GB" sz="1350" dirty="0"/>
              <a:t>:consumer</a:t>
            </a:r>
          </a:p>
        </p:txBody>
      </p:sp>
    </p:spTree>
    <p:extLst>
      <p:ext uri="{BB962C8B-B14F-4D97-AF65-F5344CB8AC3E}">
        <p14:creationId xmlns:p14="http://schemas.microsoft.com/office/powerpoint/2010/main" val="408265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2" grpId="0" animBg="1"/>
      <p:bldP spid="35"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Public and Private Providers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161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993556" y="339064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313766" y="3480745"/>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350347" y="33866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584118" y="346516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444520" y="3615210"/>
            <a:ext cx="1905827" cy="403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2962125" y="3391537"/>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836533" y="3035084"/>
            <a:ext cx="1089933" cy="253916"/>
          </a:xfrm>
          <a:prstGeom prst="rect">
            <a:avLst/>
          </a:prstGeom>
          <a:noFill/>
        </p:spPr>
        <p:txBody>
          <a:bodyPr wrap="square" rtlCol="0">
            <a:spAutoFit/>
          </a:bodyPr>
          <a:lstStyle/>
          <a:p>
            <a:r>
              <a:rPr lang="en-GB" sz="1050" dirty="0"/>
              <a:t>1.3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924160" y="4942384"/>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public</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 communicates with collaborators in other domains via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domain events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from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private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5" name="Straight Arrow Connector 24">
            <a:extLst>
              <a:ext uri="{FF2B5EF4-FFF2-40B4-BE49-F238E27FC236}">
                <a16:creationId xmlns:a16="http://schemas.microsoft.com/office/drawing/2014/main" id="{EE052254-0FB9-3716-386E-A46B26A25466}"/>
              </a:ext>
            </a:extLst>
          </p:cNvPr>
          <p:cNvCxnSpPr>
            <a:cxnSpLocks/>
            <a:stCxn id="22" idx="0"/>
          </p:cNvCxnSpPr>
          <p:nvPr/>
        </p:nvCxnSpPr>
        <p:spPr>
          <a:xfrm flipH="1" flipV="1">
            <a:off x="5602557" y="3850678"/>
            <a:ext cx="965412" cy="10917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EAD92-76D5-E599-628D-15F04DD472FA}"/>
              </a:ext>
            </a:extLst>
          </p:cNvPr>
          <p:cNvCxnSpPr>
            <a:cxnSpLocks/>
            <a:stCxn id="7" idx="2"/>
            <a:endCxn id="21" idx="0"/>
          </p:cNvCxnSpPr>
          <p:nvPr/>
        </p:nvCxnSpPr>
        <p:spPr>
          <a:xfrm flipH="1">
            <a:off x="3381500" y="1626686"/>
            <a:ext cx="2176724" cy="14083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0E09CF-5532-B221-2CB9-A9D610F85736}"/>
              </a:ext>
            </a:extLst>
          </p:cNvPr>
          <p:cNvSpPr txBox="1"/>
          <p:nvPr/>
        </p:nvSpPr>
        <p:spPr>
          <a:xfrm>
            <a:off x="4409925" y="703356"/>
            <a:ext cx="229659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26" name="Rounded Rectangle 25">
            <a:extLst>
              <a:ext uri="{FF2B5EF4-FFF2-40B4-BE49-F238E27FC236}">
                <a16:creationId xmlns:a16="http://schemas.microsoft.com/office/drawing/2014/main" id="{D4030EF3-7448-B201-FDB5-82CB82D03AF9}"/>
              </a:ext>
            </a:extLst>
          </p:cNvPr>
          <p:cNvSpPr/>
          <p:nvPr/>
        </p:nvSpPr>
        <p:spPr>
          <a:xfrm>
            <a:off x="7296875" y="350770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Connector 26">
            <a:extLst>
              <a:ext uri="{FF2B5EF4-FFF2-40B4-BE49-F238E27FC236}">
                <a16:creationId xmlns:a16="http://schemas.microsoft.com/office/drawing/2014/main" id="{3BF0520A-C241-2562-A3D0-173541485F64}"/>
              </a:ext>
            </a:extLst>
          </p:cNvPr>
          <p:cNvCxnSpPr>
            <a:cxnSpLocks/>
          </p:cNvCxnSpPr>
          <p:nvPr/>
        </p:nvCxnSpPr>
        <p:spPr>
          <a:xfrm>
            <a:off x="5755452" y="3720019"/>
            <a:ext cx="1566763" cy="161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B91AEE0-0A8C-CA21-3BD9-F73AD67EF373}"/>
              </a:ext>
            </a:extLst>
          </p:cNvPr>
          <p:cNvCxnSpPr>
            <a:cxnSpLocks/>
          </p:cNvCxnSpPr>
          <p:nvPr/>
        </p:nvCxnSpPr>
        <p:spPr>
          <a:xfrm flipH="1">
            <a:off x="6223425" y="3870213"/>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DAFE58-3F34-1830-571B-26C846EFE8E5}"/>
              </a:ext>
            </a:extLst>
          </p:cNvPr>
          <p:cNvSpPr txBox="1"/>
          <p:nvPr/>
        </p:nvSpPr>
        <p:spPr>
          <a:xfrm>
            <a:off x="6161556" y="3916933"/>
            <a:ext cx="1089933" cy="253916"/>
          </a:xfrm>
          <a:prstGeom prst="rect">
            <a:avLst/>
          </a:prstGeom>
          <a:noFill/>
        </p:spPr>
        <p:txBody>
          <a:bodyPr wrap="square" rtlCol="0">
            <a:spAutoFit/>
          </a:bodyPr>
          <a:lstStyle/>
          <a:p>
            <a:r>
              <a:rPr lang="en-GB" sz="1050" dirty="0"/>
              <a:t>1.1 event()</a:t>
            </a:r>
          </a:p>
        </p:txBody>
      </p:sp>
      <p:sp>
        <p:nvSpPr>
          <p:cNvPr id="38" name="TextBox 37">
            <a:extLst>
              <a:ext uri="{FF2B5EF4-FFF2-40B4-BE49-F238E27FC236}">
                <a16:creationId xmlns:a16="http://schemas.microsoft.com/office/drawing/2014/main" id="{3B01B728-C3D3-AA24-09AB-251F1C168288}"/>
              </a:ext>
            </a:extLst>
          </p:cNvPr>
          <p:cNvSpPr txBox="1"/>
          <p:nvPr/>
        </p:nvSpPr>
        <p:spPr>
          <a:xfrm>
            <a:off x="7541190" y="3570131"/>
            <a:ext cx="881743" cy="300082"/>
          </a:xfrm>
          <a:prstGeom prst="rect">
            <a:avLst/>
          </a:prstGeom>
          <a:noFill/>
        </p:spPr>
        <p:txBody>
          <a:bodyPr wrap="square" rtlCol="0">
            <a:spAutoFit/>
          </a:bodyPr>
          <a:lstStyle/>
          <a:p>
            <a:r>
              <a:rPr lang="en-GB" sz="1350" dirty="0"/>
              <a:t>:provider</a:t>
            </a:r>
          </a:p>
        </p:txBody>
      </p:sp>
      <p:sp>
        <p:nvSpPr>
          <p:cNvPr id="39" name="Rounded Rectangle 38">
            <a:extLst>
              <a:ext uri="{FF2B5EF4-FFF2-40B4-BE49-F238E27FC236}">
                <a16:creationId xmlns:a16="http://schemas.microsoft.com/office/drawing/2014/main" id="{A2DDB26C-3097-5D50-B3CC-DE9D0F75DCBA}"/>
              </a:ext>
            </a:extLst>
          </p:cNvPr>
          <p:cNvSpPr/>
          <p:nvPr/>
        </p:nvSpPr>
        <p:spPr>
          <a:xfrm>
            <a:off x="7296875" y="2821756"/>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4E4C4B55-3A07-031D-B89A-4CF7220653F2}"/>
              </a:ext>
            </a:extLst>
          </p:cNvPr>
          <p:cNvCxnSpPr>
            <a:cxnSpLocks/>
          </p:cNvCxnSpPr>
          <p:nvPr/>
        </p:nvCxnSpPr>
        <p:spPr>
          <a:xfrm flipH="1">
            <a:off x="6161556" y="3035084"/>
            <a:ext cx="661576" cy="1491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E96EE84-B6FE-3F67-D712-64027EEFC481}"/>
              </a:ext>
            </a:extLst>
          </p:cNvPr>
          <p:cNvSpPr txBox="1"/>
          <p:nvPr/>
        </p:nvSpPr>
        <p:spPr>
          <a:xfrm rot="20812583">
            <a:off x="6031967" y="2740377"/>
            <a:ext cx="1089933" cy="253916"/>
          </a:xfrm>
          <a:prstGeom prst="rect">
            <a:avLst/>
          </a:prstGeom>
          <a:noFill/>
        </p:spPr>
        <p:txBody>
          <a:bodyPr wrap="square" rtlCol="0">
            <a:spAutoFit/>
          </a:bodyPr>
          <a:lstStyle/>
          <a:p>
            <a:r>
              <a:rPr lang="en-GB" sz="1050" dirty="0"/>
              <a:t>1.1 event()</a:t>
            </a:r>
          </a:p>
        </p:txBody>
      </p:sp>
      <p:sp>
        <p:nvSpPr>
          <p:cNvPr id="42" name="TextBox 41">
            <a:extLst>
              <a:ext uri="{FF2B5EF4-FFF2-40B4-BE49-F238E27FC236}">
                <a16:creationId xmlns:a16="http://schemas.microsoft.com/office/drawing/2014/main" id="{A9F42F2A-E575-7B6C-D0DA-ECF3F1C45821}"/>
              </a:ext>
            </a:extLst>
          </p:cNvPr>
          <p:cNvSpPr txBox="1"/>
          <p:nvPr/>
        </p:nvSpPr>
        <p:spPr>
          <a:xfrm>
            <a:off x="7541190" y="2884178"/>
            <a:ext cx="881743" cy="300082"/>
          </a:xfrm>
          <a:prstGeom prst="rect">
            <a:avLst/>
          </a:prstGeom>
          <a:noFill/>
        </p:spPr>
        <p:txBody>
          <a:bodyPr wrap="square" rtlCol="0">
            <a:spAutoFit/>
          </a:bodyPr>
          <a:lstStyle/>
          <a:p>
            <a:r>
              <a:rPr lang="en-GB" sz="1350" dirty="0"/>
              <a:t>:provider</a:t>
            </a:r>
          </a:p>
        </p:txBody>
      </p:sp>
      <p:cxnSp>
        <p:nvCxnSpPr>
          <p:cNvPr id="43" name="Straight Connector 42">
            <a:extLst>
              <a:ext uri="{FF2B5EF4-FFF2-40B4-BE49-F238E27FC236}">
                <a16:creationId xmlns:a16="http://schemas.microsoft.com/office/drawing/2014/main" id="{DD0386CE-1CCF-060E-29FF-B5B5D037B119}"/>
              </a:ext>
            </a:extLst>
          </p:cNvPr>
          <p:cNvCxnSpPr>
            <a:cxnSpLocks/>
          </p:cNvCxnSpPr>
          <p:nvPr/>
        </p:nvCxnSpPr>
        <p:spPr>
          <a:xfrm flipV="1">
            <a:off x="5730112" y="3116666"/>
            <a:ext cx="1521377" cy="3473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19712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4A6FF-6A4E-3D2D-3B9B-C2A358318FF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C01298-76C9-0CB5-A5AC-75331ACD3075}"/>
              </a:ext>
            </a:extLst>
          </p:cNvPr>
          <p:cNvSpPr>
            <a:spLocks noGrp="1"/>
          </p:cNvSpPr>
          <p:nvPr>
            <p:ph type="sldNum" sz="quarter" idx="12"/>
          </p:nvPr>
        </p:nvSpPr>
        <p:spPr/>
        <p:txBody>
          <a:bodyPr/>
          <a:lstStyle/>
          <a:p>
            <a:fld id="{00000000-1234-1234-1234-123412341234}" type="slidenum">
              <a:rPr lang="en-GB" smtClean="0"/>
              <a:pPr/>
              <a:t>162</a:t>
            </a:fld>
            <a:endParaRPr lang="en-GB"/>
          </a:p>
        </p:txBody>
      </p:sp>
      <p:sp>
        <p:nvSpPr>
          <p:cNvPr id="5" name="Google Shape;69;p14">
            <a:extLst>
              <a:ext uri="{FF2B5EF4-FFF2-40B4-BE49-F238E27FC236}">
                <a16:creationId xmlns:a16="http://schemas.microsoft.com/office/drawing/2014/main" id="{ADB216EB-F5D7-D370-5885-3A6DAE8D2CB5}"/>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Putting It Together</a:t>
            </a:r>
          </a:p>
        </p:txBody>
      </p:sp>
    </p:spTree>
    <p:extLst>
      <p:ext uri="{BB962C8B-B14F-4D97-AF65-F5344CB8AC3E}">
        <p14:creationId xmlns:p14="http://schemas.microsoft.com/office/powerpoint/2010/main" val="56907895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163</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Tree>
    <p:extLst>
      <p:ext uri="{BB962C8B-B14F-4D97-AF65-F5344CB8AC3E}">
        <p14:creationId xmlns:p14="http://schemas.microsoft.com/office/powerpoint/2010/main" val="127244200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5B3B8334-59B9-0A15-D442-79C6F9B61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C7822FCB-B5B7-1605-CFB6-88725789D38B}"/>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164</a:t>
            </a:fld>
            <a:endParaRPr lang="en-US"/>
          </a:p>
        </p:txBody>
      </p:sp>
      <p:sp>
        <p:nvSpPr>
          <p:cNvPr id="5" name="TextBox 4">
            <a:extLst>
              <a:ext uri="{FF2B5EF4-FFF2-40B4-BE49-F238E27FC236}">
                <a16:creationId xmlns:a16="http://schemas.microsoft.com/office/drawing/2014/main" id="{D8BE5887-EF92-EF1D-5EFB-33CDC2D0D1D8}"/>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9111B199-D806-3B2E-1701-7C33B280619D}"/>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39D5E06-D379-4675-CC2A-573C71B47C19}"/>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E5BB35F6-7A59-564C-94F3-29215977CFB0}"/>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506C493-A018-3325-A9FB-475CC680AC76}"/>
              </a:ext>
            </a:extLst>
          </p:cNvPr>
          <p:cNvSpPr txBox="1"/>
          <p:nvPr/>
        </p:nvSpPr>
        <p:spPr>
          <a:xfrm>
            <a:off x="3606800" y="3515360"/>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AE16F9A5-7611-B583-B49A-CF349785A9C3}"/>
              </a:ext>
            </a:extLst>
          </p:cNvPr>
          <p:cNvSpPr txBox="1"/>
          <p:nvPr/>
        </p:nvSpPr>
        <p:spPr>
          <a:xfrm>
            <a:off x="3972560" y="4441086"/>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0" name="TextBox 9">
            <a:extLst>
              <a:ext uri="{FF2B5EF4-FFF2-40B4-BE49-F238E27FC236}">
                <a16:creationId xmlns:a16="http://schemas.microsoft.com/office/drawing/2014/main" id="{BEE5DB95-A790-70D3-B115-1B19221DAFB4}"/>
              </a:ext>
            </a:extLst>
          </p:cNvPr>
          <p:cNvSpPr txBox="1"/>
          <p:nvPr/>
        </p:nvSpPr>
        <p:spPr>
          <a:xfrm>
            <a:off x="5123815" y="446120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3C2599C-2472-4250-8DC3-35BA8301D58C}"/>
              </a:ext>
            </a:extLst>
          </p:cNvPr>
          <p:cNvSpPr txBox="1"/>
          <p:nvPr/>
        </p:nvSpPr>
        <p:spPr>
          <a:xfrm>
            <a:off x="5606415" y="3499154"/>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2" name="TextBox 11">
            <a:extLst>
              <a:ext uri="{FF2B5EF4-FFF2-40B4-BE49-F238E27FC236}">
                <a16:creationId xmlns:a16="http://schemas.microsoft.com/office/drawing/2014/main" id="{CCB517E7-F202-90AA-B793-348076A05EF2}"/>
              </a:ext>
            </a:extLst>
          </p:cNvPr>
          <p:cNvSpPr txBox="1"/>
          <p:nvPr/>
        </p:nvSpPr>
        <p:spPr>
          <a:xfrm>
            <a:off x="7583805" y="351536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66F4134F-37E1-395B-683B-479BED2A4FD0}"/>
              </a:ext>
            </a:extLst>
          </p:cNvPr>
          <p:cNvSpPr txBox="1"/>
          <p:nvPr/>
        </p:nvSpPr>
        <p:spPr>
          <a:xfrm>
            <a:off x="3642360" y="2933546"/>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165D4A0E-F62C-4DBB-C0CE-2EAC6F32B071}"/>
              </a:ext>
            </a:extLst>
          </p:cNvPr>
          <p:cNvSpPr txBox="1"/>
          <p:nvPr/>
        </p:nvSpPr>
        <p:spPr>
          <a:xfrm>
            <a:off x="5606415" y="291293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5" name="TextBox 14">
            <a:extLst>
              <a:ext uri="{FF2B5EF4-FFF2-40B4-BE49-F238E27FC236}">
                <a16:creationId xmlns:a16="http://schemas.microsoft.com/office/drawing/2014/main" id="{3C1B3D20-EA43-D688-8448-FE181341792E}"/>
              </a:ext>
            </a:extLst>
          </p:cNvPr>
          <p:cNvSpPr txBox="1"/>
          <p:nvPr/>
        </p:nvSpPr>
        <p:spPr>
          <a:xfrm>
            <a:off x="7486649" y="2966140"/>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6" name="TextBox 15">
            <a:extLst>
              <a:ext uri="{FF2B5EF4-FFF2-40B4-BE49-F238E27FC236}">
                <a16:creationId xmlns:a16="http://schemas.microsoft.com/office/drawing/2014/main" id="{C9BD786D-299F-C8D9-6D19-67C801267F3C}"/>
              </a:ext>
            </a:extLst>
          </p:cNvPr>
          <p:cNvSpPr txBox="1"/>
          <p:nvPr/>
        </p:nvSpPr>
        <p:spPr>
          <a:xfrm>
            <a:off x="4607560" y="478494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42206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165</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Tree>
    <p:extLst>
      <p:ext uri="{BB962C8B-B14F-4D97-AF65-F5344CB8AC3E}">
        <p14:creationId xmlns:p14="http://schemas.microsoft.com/office/powerpoint/2010/main" val="81187012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830500-8583-D616-8F5A-44D233D6F0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3452363F-5254-A44F-EB24-A5AD1EE57DB7}"/>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166</a:t>
            </a:fld>
            <a:endParaRPr lang="en-US"/>
          </a:p>
        </p:txBody>
      </p:sp>
      <p:sp>
        <p:nvSpPr>
          <p:cNvPr id="6" name="TextBox 5">
            <a:extLst>
              <a:ext uri="{FF2B5EF4-FFF2-40B4-BE49-F238E27FC236}">
                <a16:creationId xmlns:a16="http://schemas.microsoft.com/office/drawing/2014/main" id="{669324F1-DDFB-F414-7C4D-3A4830A0A64E}"/>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7AC2BEA4-75E2-86DF-1AE8-70F2EA277B49}"/>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F31485F-251E-6212-7D46-9DBAD9443DC0}"/>
              </a:ext>
            </a:extLst>
          </p:cNvPr>
          <p:cNvSpPr txBox="1"/>
          <p:nvPr/>
        </p:nvSpPr>
        <p:spPr>
          <a:xfrm>
            <a:off x="5598160" y="3629157"/>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85B591AA-E488-BB3F-D03C-BEFBCBE8A53A}"/>
              </a:ext>
            </a:extLst>
          </p:cNvPr>
          <p:cNvSpPr txBox="1"/>
          <p:nvPr/>
        </p:nvSpPr>
        <p:spPr>
          <a:xfrm>
            <a:off x="6080760" y="4518172"/>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A0117709-8B83-E3F4-C6A5-95DF43F50EC8}"/>
              </a:ext>
            </a:extLst>
          </p:cNvPr>
          <p:cNvSpPr txBox="1"/>
          <p:nvPr/>
        </p:nvSpPr>
        <p:spPr>
          <a:xfrm>
            <a:off x="7550150" y="364777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BF62117A-4637-7E29-BC94-FAE75C9F5112}"/>
              </a:ext>
            </a:extLst>
          </p:cNvPr>
          <p:cNvSpPr txBox="1"/>
          <p:nvPr/>
        </p:nvSpPr>
        <p:spPr>
          <a:xfrm>
            <a:off x="7221300" y="45181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749BE1DB-2B6A-BBA6-3B52-AF84E36BBDF5}"/>
              </a:ext>
            </a:extLst>
          </p:cNvPr>
          <p:cNvSpPr txBox="1"/>
          <p:nvPr/>
        </p:nvSpPr>
        <p:spPr>
          <a:xfrm>
            <a:off x="4749623" y="193753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29CF3004-C989-0215-DE0F-E443DFF71FAC}"/>
              </a:ext>
            </a:extLst>
          </p:cNvPr>
          <p:cNvSpPr txBox="1"/>
          <p:nvPr/>
        </p:nvSpPr>
        <p:spPr>
          <a:xfrm>
            <a:off x="3784423" y="224808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2" name="TextBox 11">
            <a:extLst>
              <a:ext uri="{FF2B5EF4-FFF2-40B4-BE49-F238E27FC236}">
                <a16:creationId xmlns:a16="http://schemas.microsoft.com/office/drawing/2014/main" id="{576EF580-2000-CAFF-D21F-D0BDED0EF1B2}"/>
              </a:ext>
            </a:extLst>
          </p:cNvPr>
          <p:cNvSpPr txBox="1"/>
          <p:nvPr/>
        </p:nvSpPr>
        <p:spPr>
          <a:xfrm>
            <a:off x="5598160" y="3122498"/>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3" name="TextBox 12">
            <a:extLst>
              <a:ext uri="{FF2B5EF4-FFF2-40B4-BE49-F238E27FC236}">
                <a16:creationId xmlns:a16="http://schemas.microsoft.com/office/drawing/2014/main" id="{B67DE2C3-B6DA-25BD-D11A-B8A6CC8B4E24}"/>
              </a:ext>
            </a:extLst>
          </p:cNvPr>
          <p:cNvSpPr txBox="1"/>
          <p:nvPr/>
        </p:nvSpPr>
        <p:spPr>
          <a:xfrm>
            <a:off x="7550150" y="321022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B2BA1C69-3F56-58F5-17AD-364A8B241629}"/>
              </a:ext>
            </a:extLst>
          </p:cNvPr>
          <p:cNvSpPr txBox="1"/>
          <p:nvPr/>
        </p:nvSpPr>
        <p:spPr>
          <a:xfrm>
            <a:off x="6563360" y="498679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34943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P spid="9" grpId="0" animBg="1"/>
      <p:bldP spid="10" grpId="0" animBg="1"/>
      <p:bldP spid="11" grpId="0" animBg="1"/>
      <p:bldP spid="12" grpId="0" animBg="1"/>
      <p:bldP spid="13" grpId="0" animBg="1"/>
      <p:bldP spid="14"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167</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08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0CDC523-34DE-2F82-7F32-0866E8F425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6A31F2CB-09E3-606B-D2CD-30D23386F65A}"/>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168</a:t>
            </a:fld>
            <a:endParaRPr lang="en-US"/>
          </a:p>
        </p:txBody>
      </p:sp>
      <p:sp>
        <p:nvSpPr>
          <p:cNvPr id="3" name="TextBox 2">
            <a:extLst>
              <a:ext uri="{FF2B5EF4-FFF2-40B4-BE49-F238E27FC236}">
                <a16:creationId xmlns:a16="http://schemas.microsoft.com/office/drawing/2014/main" id="{85373920-00F2-5A15-3E26-8C44F2CAF33E}"/>
              </a:ext>
            </a:extLst>
          </p:cNvPr>
          <p:cNvSpPr txBox="1"/>
          <p:nvPr/>
        </p:nvSpPr>
        <p:spPr>
          <a:xfrm>
            <a:off x="6713300" y="56357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5" name="TextBox 4">
            <a:extLst>
              <a:ext uri="{FF2B5EF4-FFF2-40B4-BE49-F238E27FC236}">
                <a16:creationId xmlns:a16="http://schemas.microsoft.com/office/drawing/2014/main" id="{97572D58-8447-38E6-879A-4BA3B388E042}"/>
              </a:ext>
            </a:extLst>
          </p:cNvPr>
          <p:cNvSpPr txBox="1"/>
          <p:nvPr/>
        </p:nvSpPr>
        <p:spPr>
          <a:xfrm>
            <a:off x="4089399" y="397289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B43C20F6-47BD-A649-CE1B-5FDE22AB287B}"/>
              </a:ext>
            </a:extLst>
          </p:cNvPr>
          <p:cNvSpPr txBox="1"/>
          <p:nvPr/>
        </p:nvSpPr>
        <p:spPr>
          <a:xfrm>
            <a:off x="5201920" y="4866307"/>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
        <p:nvSpPr>
          <p:cNvPr id="7" name="TextBox 6">
            <a:extLst>
              <a:ext uri="{FF2B5EF4-FFF2-40B4-BE49-F238E27FC236}">
                <a16:creationId xmlns:a16="http://schemas.microsoft.com/office/drawing/2014/main" id="{CCEE2B93-E6D6-B834-2C33-A0793A8CB088}"/>
              </a:ext>
            </a:extLst>
          </p:cNvPr>
          <p:cNvSpPr txBox="1"/>
          <p:nvPr/>
        </p:nvSpPr>
        <p:spPr>
          <a:xfrm>
            <a:off x="3539263" y="4404642"/>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Tree>
    <p:extLst>
      <p:ext uri="{BB962C8B-B14F-4D97-AF65-F5344CB8AC3E}">
        <p14:creationId xmlns:p14="http://schemas.microsoft.com/office/powerpoint/2010/main" val="332968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169</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Tree>
    <p:extLst>
      <p:ext uri="{BB962C8B-B14F-4D97-AF65-F5344CB8AC3E}">
        <p14:creationId xmlns:p14="http://schemas.microsoft.com/office/powerpoint/2010/main" val="675035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17</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
        <p:nvSpPr>
          <p:cNvPr id="4" name="Rectangle 3">
            <a:extLst>
              <a:ext uri="{FF2B5EF4-FFF2-40B4-BE49-F238E27FC236}">
                <a16:creationId xmlns:a16="http://schemas.microsoft.com/office/drawing/2014/main" id="{C4E67B90-4C98-BF47-8CD8-A282D529ECDB}"/>
              </a:ext>
            </a:extLst>
          </p:cNvPr>
          <p:cNvSpPr/>
          <p:nvPr/>
        </p:nvSpPr>
        <p:spPr>
          <a:xfrm>
            <a:off x="4799551" y="1187495"/>
            <a:ext cx="3702249" cy="211966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94077B-C9DA-714D-A926-6BCD4408CEB2}"/>
              </a:ext>
            </a:extLst>
          </p:cNvPr>
          <p:cNvSpPr/>
          <p:nvPr/>
        </p:nvSpPr>
        <p:spPr>
          <a:xfrm>
            <a:off x="1096393" y="3307157"/>
            <a:ext cx="3444816" cy="17595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62C91D-2211-6B47-87B3-21C581B436F7}"/>
              </a:ext>
            </a:extLst>
          </p:cNvPr>
          <p:cNvSpPr/>
          <p:nvPr/>
        </p:nvSpPr>
        <p:spPr>
          <a:xfrm>
            <a:off x="4868562" y="3307157"/>
            <a:ext cx="3633238" cy="239793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0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7C1C940-971A-333C-3534-655AC59E01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2D54ABCA-3AF3-8478-CD4A-969BFEF35DB4}"/>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170</a:t>
            </a:fld>
            <a:endParaRPr lang="en-US"/>
          </a:p>
        </p:txBody>
      </p:sp>
      <p:sp>
        <p:nvSpPr>
          <p:cNvPr id="3" name="TextBox 2">
            <a:extLst>
              <a:ext uri="{FF2B5EF4-FFF2-40B4-BE49-F238E27FC236}">
                <a16:creationId xmlns:a16="http://schemas.microsoft.com/office/drawing/2014/main" id="{0A2C0C9F-DAC4-189D-652E-1FED5E33E634}"/>
              </a:ext>
            </a:extLst>
          </p:cNvPr>
          <p:cNvSpPr txBox="1"/>
          <p:nvPr/>
        </p:nvSpPr>
        <p:spPr>
          <a:xfrm>
            <a:off x="1941830" y="34289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F74A6B5F-9CA7-EC7A-4100-7E45A04A8003}"/>
              </a:ext>
            </a:extLst>
          </p:cNvPr>
          <p:cNvSpPr txBox="1"/>
          <p:nvPr/>
        </p:nvSpPr>
        <p:spPr>
          <a:xfrm>
            <a:off x="3689350" y="3428998"/>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3E170E1A-1C94-E6D9-C700-7C1905E8BACB}"/>
              </a:ext>
            </a:extLst>
          </p:cNvPr>
          <p:cNvSpPr txBox="1"/>
          <p:nvPr/>
        </p:nvSpPr>
        <p:spPr>
          <a:xfrm rot="18448714">
            <a:off x="5071109" y="2823245"/>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7" name="TextBox 6">
            <a:extLst>
              <a:ext uri="{FF2B5EF4-FFF2-40B4-BE49-F238E27FC236}">
                <a16:creationId xmlns:a16="http://schemas.microsoft.com/office/drawing/2014/main" id="{F8478D05-28B8-4AE6-EBF7-6895521CD58C}"/>
              </a:ext>
            </a:extLst>
          </p:cNvPr>
          <p:cNvSpPr txBox="1"/>
          <p:nvPr/>
        </p:nvSpPr>
        <p:spPr>
          <a:xfrm rot="1763351">
            <a:off x="6603523" y="32904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C5778984-7EB2-7E66-FDD0-FC5A1253EDC3}"/>
              </a:ext>
            </a:extLst>
          </p:cNvPr>
          <p:cNvSpPr txBox="1"/>
          <p:nvPr/>
        </p:nvSpPr>
        <p:spPr>
          <a:xfrm rot="1510312">
            <a:off x="7152791" y="265396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9" name="TextBox 8">
            <a:extLst>
              <a:ext uri="{FF2B5EF4-FFF2-40B4-BE49-F238E27FC236}">
                <a16:creationId xmlns:a16="http://schemas.microsoft.com/office/drawing/2014/main" id="{6D0E83D0-B17B-E1D4-DEAD-F6886B136642}"/>
              </a:ext>
            </a:extLst>
          </p:cNvPr>
          <p:cNvSpPr txBox="1"/>
          <p:nvPr/>
        </p:nvSpPr>
        <p:spPr>
          <a:xfrm rot="18920146">
            <a:off x="5535473" y="3172434"/>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9C70FB2F-5630-1FA0-87F5-C00F72C27662}"/>
              </a:ext>
            </a:extLst>
          </p:cNvPr>
          <p:cNvSpPr txBox="1"/>
          <p:nvPr/>
        </p:nvSpPr>
        <p:spPr>
          <a:xfrm>
            <a:off x="6327220" y="404670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A41A19E-8AC3-AC47-7384-9778F1F27656}"/>
              </a:ext>
            </a:extLst>
          </p:cNvPr>
          <p:cNvSpPr txBox="1"/>
          <p:nvPr/>
        </p:nvSpPr>
        <p:spPr>
          <a:xfrm>
            <a:off x="3777060" y="3892811"/>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2" name="TextBox 11">
            <a:extLst>
              <a:ext uri="{FF2B5EF4-FFF2-40B4-BE49-F238E27FC236}">
                <a16:creationId xmlns:a16="http://schemas.microsoft.com/office/drawing/2014/main" id="{04B439CC-2489-07EE-08E6-8D4D32D13E14}"/>
              </a:ext>
            </a:extLst>
          </p:cNvPr>
          <p:cNvSpPr txBox="1"/>
          <p:nvPr/>
        </p:nvSpPr>
        <p:spPr>
          <a:xfrm rot="4297132">
            <a:off x="2996242" y="4399315"/>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176B29AA-29C9-F470-777A-808C2947CD21}"/>
              </a:ext>
            </a:extLst>
          </p:cNvPr>
          <p:cNvSpPr txBox="1"/>
          <p:nvPr/>
        </p:nvSpPr>
        <p:spPr>
          <a:xfrm>
            <a:off x="1941830" y="2961744"/>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53BD2250-A0CF-730D-A9A5-E7EE0DB39233}"/>
              </a:ext>
            </a:extLst>
          </p:cNvPr>
          <p:cNvSpPr txBox="1"/>
          <p:nvPr/>
        </p:nvSpPr>
        <p:spPr>
          <a:xfrm>
            <a:off x="3651532" y="2689459"/>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5" name="TextBox 14">
            <a:extLst>
              <a:ext uri="{FF2B5EF4-FFF2-40B4-BE49-F238E27FC236}">
                <a16:creationId xmlns:a16="http://schemas.microsoft.com/office/drawing/2014/main" id="{83483967-1C16-FBAF-9426-1217BFEC46A3}"/>
              </a:ext>
            </a:extLst>
          </p:cNvPr>
          <p:cNvSpPr txBox="1"/>
          <p:nvPr/>
        </p:nvSpPr>
        <p:spPr>
          <a:xfrm rot="18512460">
            <a:off x="4866599" y="3564011"/>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6" name="TextBox 15">
            <a:extLst>
              <a:ext uri="{FF2B5EF4-FFF2-40B4-BE49-F238E27FC236}">
                <a16:creationId xmlns:a16="http://schemas.microsoft.com/office/drawing/2014/main" id="{6800C0CF-3AAE-6EE0-68F9-4D949AF43447}"/>
              </a:ext>
            </a:extLst>
          </p:cNvPr>
          <p:cNvSpPr txBox="1"/>
          <p:nvPr/>
        </p:nvSpPr>
        <p:spPr>
          <a:xfrm rot="1577219">
            <a:off x="7446854" y="220185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7" name="TextBox 16">
            <a:extLst>
              <a:ext uri="{FF2B5EF4-FFF2-40B4-BE49-F238E27FC236}">
                <a16:creationId xmlns:a16="http://schemas.microsoft.com/office/drawing/2014/main" id="{87A12B51-5999-B0CB-A0B0-4ED2B9C38042}"/>
              </a:ext>
            </a:extLst>
          </p:cNvPr>
          <p:cNvSpPr txBox="1"/>
          <p:nvPr/>
        </p:nvSpPr>
        <p:spPr>
          <a:xfrm>
            <a:off x="5060606" y="1841256"/>
            <a:ext cx="1412240" cy="461665"/>
          </a:xfrm>
          <a:prstGeom prst="rect">
            <a:avLst/>
          </a:prstGeom>
          <a:solidFill>
            <a:schemeClr val="bg1"/>
          </a:solidFill>
          <a:ln>
            <a:solidFill>
              <a:schemeClr val="accent1"/>
            </a:solidFill>
          </a:ln>
        </p:spPr>
        <p:txBody>
          <a:bodyPr wrap="square" rtlCol="0">
            <a:spAutoFit/>
          </a:bodyPr>
          <a:lstStyle/>
          <a:p>
            <a:pPr algn="ctr"/>
            <a:r>
              <a:rPr lang="en-US" sz="1200" dirty="0">
                <a:solidFill>
                  <a:schemeClr val="tx2"/>
                </a:solidFill>
                <a:latin typeface="Chalkboard" panose="03050602040202020205" pitchFamily="66" charset="77"/>
              </a:rPr>
              <a:t>Message Triggers Fault</a:t>
            </a:r>
          </a:p>
        </p:txBody>
      </p:sp>
    </p:spTree>
    <p:extLst>
      <p:ext uri="{BB962C8B-B14F-4D97-AF65-F5344CB8AC3E}">
        <p14:creationId xmlns:p14="http://schemas.microsoft.com/office/powerpoint/2010/main" val="217179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171</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4874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58C6D1A-D7BA-08C3-E9FE-6F3A8D2DD4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C2EDFD80-46F0-6F71-3195-122AC00CF05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172</a:t>
            </a:fld>
            <a:endParaRPr lang="en-US"/>
          </a:p>
        </p:txBody>
      </p:sp>
    </p:spTree>
    <p:extLst>
      <p:ext uri="{BB962C8B-B14F-4D97-AF65-F5344CB8AC3E}">
        <p14:creationId xmlns:p14="http://schemas.microsoft.com/office/powerpoint/2010/main" val="35347657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67DB-185C-0171-4FE3-7ADDB71330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597A06-D84B-48AD-3587-557F27FEA51C}"/>
              </a:ext>
            </a:extLst>
          </p:cNvPr>
          <p:cNvSpPr>
            <a:spLocks noGrp="1"/>
          </p:cNvSpPr>
          <p:nvPr>
            <p:ph type="sldNum" sz="quarter" idx="12"/>
          </p:nvPr>
        </p:nvSpPr>
        <p:spPr/>
        <p:txBody>
          <a:bodyPr/>
          <a:lstStyle/>
          <a:p>
            <a:fld id="{867D4A06-35AE-BD4A-84A9-613A26F3D41D}" type="slidenum">
              <a:rPr lang="en-US" smtClean="0"/>
              <a:pPr/>
              <a:t>173</a:t>
            </a:fld>
            <a:endParaRPr lang="en-US"/>
          </a:p>
        </p:txBody>
      </p:sp>
      <p:sp>
        <p:nvSpPr>
          <p:cNvPr id="6" name="TextBox 5">
            <a:extLst>
              <a:ext uri="{FF2B5EF4-FFF2-40B4-BE49-F238E27FC236}">
                <a16:creationId xmlns:a16="http://schemas.microsoft.com/office/drawing/2014/main" id="{9B96F1AF-9C75-ECB1-F467-3F24D39FC28E}"/>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D9F6518E-EC1C-679A-29AE-4DBA6BDCAA4E}"/>
              </a:ext>
            </a:extLst>
          </p:cNvPr>
          <p:cNvSpPr txBox="1"/>
          <p:nvPr/>
        </p:nvSpPr>
        <p:spPr>
          <a:xfrm>
            <a:off x="742188" y="1866553"/>
            <a:ext cx="3451860" cy="400110"/>
          </a:xfrm>
          <a:prstGeom prst="rect">
            <a:avLst/>
          </a:prstGeom>
          <a:noFill/>
        </p:spPr>
        <p:txBody>
          <a:bodyPr wrap="square" rtlCol="0">
            <a:spAutoFit/>
          </a:bodyPr>
          <a:lstStyle/>
          <a:p>
            <a:r>
              <a:rPr lang="en-GB" sz="2000" dirty="0"/>
              <a:t> Flow</a:t>
            </a:r>
          </a:p>
        </p:txBody>
      </p:sp>
      <p:sp>
        <p:nvSpPr>
          <p:cNvPr id="2" name="Title 3">
            <a:extLst>
              <a:ext uri="{FF2B5EF4-FFF2-40B4-BE49-F238E27FC236}">
                <a16:creationId xmlns:a16="http://schemas.microsoft.com/office/drawing/2014/main" id="{7D2800C0-EF2D-66BC-146B-F1B2AB28FA7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71616B32-EAF0-D48E-3F0E-53A5C41D5FB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0794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Next Steps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174</a:t>
            </a:fld>
            <a:endParaRPr lang="en-US"/>
          </a:p>
        </p:txBody>
      </p:sp>
    </p:spTree>
    <p:extLst>
      <p:ext uri="{BB962C8B-B14F-4D97-AF65-F5344CB8AC3E}">
        <p14:creationId xmlns:p14="http://schemas.microsoft.com/office/powerpoint/2010/main" val="119984263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175</a:t>
            </a:fld>
            <a:endParaRPr lang="en-US"/>
          </a:p>
        </p:txBody>
      </p:sp>
    </p:spTree>
    <p:extLst>
      <p:ext uri="{BB962C8B-B14F-4D97-AF65-F5344CB8AC3E}">
        <p14:creationId xmlns:p14="http://schemas.microsoft.com/office/powerpoint/2010/main" val="7588478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176</a:t>
            </a:fld>
            <a:endParaRPr lang="en-US"/>
          </a:p>
        </p:txBody>
      </p:sp>
      <p:pic>
        <p:nvPicPr>
          <p:cNvPr id="8" name="Picture 7">
            <a:extLst>
              <a:ext uri="{FF2B5EF4-FFF2-40B4-BE49-F238E27FC236}">
                <a16:creationId xmlns:a16="http://schemas.microsoft.com/office/drawing/2014/main" id="{19E2417A-9884-7D55-A3E8-12A963755E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5794" y="1417638"/>
            <a:ext cx="6849611" cy="4544131"/>
          </a:xfrm>
          <a:prstGeom prst="rect">
            <a:avLst/>
          </a:prstGeom>
        </p:spPr>
      </p:pic>
      <p:sp>
        <p:nvSpPr>
          <p:cNvPr id="10" name="TextBox 9">
            <a:extLst>
              <a:ext uri="{FF2B5EF4-FFF2-40B4-BE49-F238E27FC236}">
                <a16:creationId xmlns:a16="http://schemas.microsoft.com/office/drawing/2014/main" id="{ABB30406-4F0F-55CC-6B83-96B1A33927C3}"/>
              </a:ext>
            </a:extLst>
          </p:cNvPr>
          <p:cNvSpPr txBox="1"/>
          <p:nvPr/>
        </p:nvSpPr>
        <p:spPr>
          <a:xfrm>
            <a:off x="2269222" y="6048573"/>
            <a:ext cx="5230536" cy="307777"/>
          </a:xfrm>
          <a:prstGeom prst="rect">
            <a:avLst/>
          </a:prstGeom>
          <a:noFill/>
        </p:spPr>
        <p:txBody>
          <a:bodyPr wrap="square">
            <a:spAutoFit/>
          </a:bodyPr>
          <a:lstStyle/>
          <a:p>
            <a:r>
              <a:rPr lang="en-US" sz="1400" dirty="0"/>
              <a:t>https://</a:t>
            </a:r>
            <a:r>
              <a:rPr lang="en-US" sz="1400" dirty="0" err="1"/>
              <a:t>serverlessland.com</a:t>
            </a:r>
            <a:r>
              <a:rPr lang="en-US" sz="1400" dirty="0"/>
              <a:t>/event-driven-architecture/visuals</a:t>
            </a:r>
          </a:p>
        </p:txBody>
      </p:sp>
    </p:spTree>
    <p:extLst>
      <p:ext uri="{BB962C8B-B14F-4D97-AF65-F5344CB8AC3E}">
        <p14:creationId xmlns:p14="http://schemas.microsoft.com/office/powerpoint/2010/main" val="35271837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177</a:t>
            </a:fld>
            <a:endParaRPr lang="en-US"/>
          </a:p>
        </p:txBody>
      </p:sp>
    </p:spTree>
    <p:extLst>
      <p:ext uri="{BB962C8B-B14F-4D97-AF65-F5344CB8AC3E}">
        <p14:creationId xmlns:p14="http://schemas.microsoft.com/office/powerpoint/2010/main" val="2976814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3A3F7737-FB87-7844-A434-5562921F98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43278" y="1197865"/>
            <a:ext cx="3939692" cy="3939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B84D62-8728-BF4D-91A0-C0E5B81CD981}"/>
              </a:ext>
            </a:extLst>
          </p:cNvPr>
          <p:cNvSpPr txBox="1"/>
          <p:nvPr/>
        </p:nvSpPr>
        <p:spPr>
          <a:xfrm rot="16200000">
            <a:off x="431597" y="3048786"/>
            <a:ext cx="3328417" cy="369332"/>
          </a:xfrm>
          <a:prstGeom prst="rect">
            <a:avLst/>
          </a:prstGeom>
          <a:noFill/>
        </p:spPr>
        <p:txBody>
          <a:bodyPr wrap="square" rtlCol="0">
            <a:spAutoFit/>
          </a:bodyPr>
          <a:lstStyle/>
          <a:p>
            <a:pPr algn="ctr"/>
            <a:r>
              <a:rPr lang="en-US" dirty="0"/>
              <a:t>Order Wheel</a:t>
            </a:r>
          </a:p>
        </p:txBody>
      </p:sp>
      <p:sp>
        <p:nvSpPr>
          <p:cNvPr id="2" name="Slide Number Placeholder 1">
            <a:extLst>
              <a:ext uri="{FF2B5EF4-FFF2-40B4-BE49-F238E27FC236}">
                <a16:creationId xmlns:a16="http://schemas.microsoft.com/office/drawing/2014/main" id="{4D63A103-6E38-E745-8ECF-87D2945CD55B}"/>
              </a:ext>
            </a:extLst>
          </p:cNvPr>
          <p:cNvSpPr>
            <a:spLocks noGrp="1"/>
          </p:cNvSpPr>
          <p:nvPr>
            <p:ph type="sldNum" sz="quarter" idx="12"/>
          </p:nvPr>
        </p:nvSpPr>
        <p:spPr/>
        <p:txBody>
          <a:bodyPr/>
          <a:lstStyle/>
          <a:p>
            <a:fld id="{B9A0A49B-320C-1A4F-B83C-2E5340668522}" type="slidenum">
              <a:rPr lang="en-US" smtClean="0"/>
              <a:t>18</a:t>
            </a:fld>
            <a:endParaRPr lang="en-US"/>
          </a:p>
        </p:txBody>
      </p:sp>
    </p:spTree>
    <p:extLst>
      <p:ext uri="{BB962C8B-B14F-4D97-AF65-F5344CB8AC3E}">
        <p14:creationId xmlns:p14="http://schemas.microsoft.com/office/powerpoint/2010/main" val="3805661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19</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
        <p:nvSpPr>
          <p:cNvPr id="4" name="Rectangle 3">
            <a:extLst>
              <a:ext uri="{FF2B5EF4-FFF2-40B4-BE49-F238E27FC236}">
                <a16:creationId xmlns:a16="http://schemas.microsoft.com/office/drawing/2014/main" id="{7DC48194-311B-7B4B-BAA1-B00A447BE6F1}"/>
              </a:ext>
            </a:extLst>
          </p:cNvPr>
          <p:cNvSpPr/>
          <p:nvPr/>
        </p:nvSpPr>
        <p:spPr>
          <a:xfrm>
            <a:off x="687892" y="1280088"/>
            <a:ext cx="3702249" cy="18711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076FD9-F8CE-A64C-A6A3-C6E69B2F5DD8}"/>
              </a:ext>
            </a:extLst>
          </p:cNvPr>
          <p:cNvSpPr/>
          <p:nvPr/>
        </p:nvSpPr>
        <p:spPr>
          <a:xfrm>
            <a:off x="4572001" y="3329560"/>
            <a:ext cx="4163245"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39AA77-5AFE-1947-8248-CC46D429E77C}"/>
              </a:ext>
            </a:extLst>
          </p:cNvPr>
          <p:cNvSpPr/>
          <p:nvPr/>
        </p:nvSpPr>
        <p:spPr>
          <a:xfrm>
            <a:off x="695429" y="3151206"/>
            <a:ext cx="2544792" cy="127670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E0C356-8E35-AF49-89E9-0AB7610BA2A1}"/>
              </a:ext>
            </a:extLst>
          </p:cNvPr>
          <p:cNvSpPr/>
          <p:nvPr/>
        </p:nvSpPr>
        <p:spPr>
          <a:xfrm>
            <a:off x="1274156" y="4212255"/>
            <a:ext cx="2630298"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311225-B949-8444-8226-5E78C77720DD}"/>
              </a:ext>
            </a:extLst>
          </p:cNvPr>
          <p:cNvSpPr/>
          <p:nvPr/>
        </p:nvSpPr>
        <p:spPr>
          <a:xfrm>
            <a:off x="5373822" y="2676790"/>
            <a:ext cx="816633"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D519CE-905D-704C-A2C7-34F818CC7423}"/>
              </a:ext>
            </a:extLst>
          </p:cNvPr>
          <p:cNvSpPr/>
          <p:nvPr/>
        </p:nvSpPr>
        <p:spPr>
          <a:xfrm>
            <a:off x="6705602" y="2676790"/>
            <a:ext cx="959969"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FDEFCB-2DF1-8B48-91AD-95575311EC72}"/>
              </a:ext>
            </a:extLst>
          </p:cNvPr>
          <p:cNvSpPr/>
          <p:nvPr/>
        </p:nvSpPr>
        <p:spPr>
          <a:xfrm>
            <a:off x="4572000" y="2366316"/>
            <a:ext cx="704053" cy="94883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C21D016-6688-944B-B60F-649A653A2059}"/>
              </a:ext>
            </a:extLst>
          </p:cNvPr>
          <p:cNvSpPr/>
          <p:nvPr/>
        </p:nvSpPr>
        <p:spPr>
          <a:xfrm>
            <a:off x="2955548" y="2366316"/>
            <a:ext cx="1518683" cy="141461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786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Who are you?</a:t>
            </a:r>
          </a:p>
        </p:txBody>
      </p:sp>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p:txBody>
          <a:bodyPr/>
          <a:lstStyle/>
          <a:p>
            <a:fld id="{B9A0A49B-320C-1A4F-B83C-2E5340668522}" type="slidenum">
              <a:rPr lang="en-US" smtClean="0"/>
              <a:t>2</a:t>
            </a:fld>
            <a:endParaRPr lang="en-US"/>
          </a:p>
        </p:txBody>
      </p:sp>
      <p:sp>
        <p:nvSpPr>
          <p:cNvPr id="8" name="TextBox 7">
            <a:extLst>
              <a:ext uri="{FF2B5EF4-FFF2-40B4-BE49-F238E27FC236}">
                <a16:creationId xmlns:a16="http://schemas.microsoft.com/office/drawing/2014/main" id="{755CE817-B452-0017-3787-B998E9C9E9A6}"/>
              </a:ext>
            </a:extLst>
          </p:cNvPr>
          <p:cNvSpPr txBox="1"/>
          <p:nvPr/>
        </p:nvSpPr>
        <p:spPr>
          <a:xfrm>
            <a:off x="5673676" y="5097319"/>
            <a:ext cx="3062361" cy="507831"/>
          </a:xfrm>
          <a:prstGeom prst="rect">
            <a:avLst/>
          </a:prstGeom>
          <a:noFill/>
        </p:spPr>
        <p:txBody>
          <a:bodyPr wrap="square">
            <a:spAutoFit/>
          </a:bodyPr>
          <a:lstStyle/>
          <a:p>
            <a:r>
              <a:rPr lang="en-GB" sz="1350" dirty="0" err="1"/>
              <a:t>www.linkedin.com</a:t>
            </a:r>
            <a:r>
              <a:rPr lang="en-GB" sz="1350" dirty="0"/>
              <a:t>/in/ian-cooper-2b059b</a:t>
            </a: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2013" y="2066925"/>
            <a:ext cx="7572645" cy="2780201"/>
          </a:xfrm>
          <a:prstGeom prst="rect">
            <a:avLst/>
          </a:prstGeom>
        </p:spPr>
      </p:pic>
    </p:spTree>
    <p:extLst>
      <p:ext uri="{BB962C8B-B14F-4D97-AF65-F5344CB8AC3E}">
        <p14:creationId xmlns:p14="http://schemas.microsoft.com/office/powerpoint/2010/main" val="2248189845"/>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E32E-E598-2043-BA5C-048A03AC5A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3486" y="1038645"/>
            <a:ext cx="6201626" cy="4568027"/>
          </a:xfrm>
          <a:prstGeom prst="rect">
            <a:avLst/>
          </a:prstGeom>
        </p:spPr>
      </p:pic>
    </p:spTree>
    <p:extLst>
      <p:ext uri="{BB962C8B-B14F-4D97-AF65-F5344CB8AC3E}">
        <p14:creationId xmlns:p14="http://schemas.microsoft.com/office/powerpoint/2010/main" val="3573385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21</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418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22</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Compensation</a:t>
            </a:r>
            <a:endParaRPr lang="en-GB" sz="2800" b="1" dirty="0">
              <a:latin typeface="+mn-lt"/>
            </a:endParaRPr>
          </a:p>
        </p:txBody>
      </p:sp>
    </p:spTree>
    <p:extLst>
      <p:ext uri="{BB962C8B-B14F-4D97-AF65-F5344CB8AC3E}">
        <p14:creationId xmlns:p14="http://schemas.microsoft.com/office/powerpoint/2010/main" val="197705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CDEF0F48-DAE1-3F45-AB48-BAB1FE93396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92613" y="1143173"/>
            <a:ext cx="5441004" cy="408548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71BC6B6-C9A6-0A4E-B978-80659F4C9605}"/>
              </a:ext>
            </a:extLst>
          </p:cNvPr>
          <p:cNvSpPr>
            <a:spLocks noGrp="1"/>
          </p:cNvSpPr>
          <p:nvPr>
            <p:ph type="sldNum" sz="quarter" idx="12"/>
          </p:nvPr>
        </p:nvSpPr>
        <p:spPr/>
        <p:txBody>
          <a:bodyPr/>
          <a:lstStyle/>
          <a:p>
            <a:fld id="{B9A0A49B-320C-1A4F-B83C-2E5340668522}" type="slidenum">
              <a:rPr lang="en-US" smtClean="0"/>
              <a:t>23</a:t>
            </a:fld>
            <a:endParaRPr lang="en-US"/>
          </a:p>
        </p:txBody>
      </p:sp>
    </p:spTree>
    <p:extLst>
      <p:ext uri="{BB962C8B-B14F-4D97-AF65-F5344CB8AC3E}">
        <p14:creationId xmlns:p14="http://schemas.microsoft.com/office/powerpoint/2010/main" val="4155510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20E25-1739-8948-B149-5E4A7A99B6C6}"/>
              </a:ext>
            </a:extLst>
          </p:cNvPr>
          <p:cNvSpPr>
            <a:spLocks noGrp="1"/>
          </p:cNvSpPr>
          <p:nvPr>
            <p:ph type="sldNum" sz="quarter" idx="12"/>
          </p:nvPr>
        </p:nvSpPr>
        <p:spPr/>
        <p:txBody>
          <a:bodyPr/>
          <a:lstStyle/>
          <a:p>
            <a:fld id="{867D4A06-35AE-BD4A-84A9-613A26F3D41D}" type="slidenum">
              <a:rPr lang="en-US" smtClean="0"/>
              <a:pPr/>
              <a:t>24</a:t>
            </a:fld>
            <a:endParaRPr lang="en-US"/>
          </a:p>
        </p:txBody>
      </p:sp>
      <p:pic>
        <p:nvPicPr>
          <p:cNvPr id="3" name="Picture 2">
            <a:extLst>
              <a:ext uri="{FF2B5EF4-FFF2-40B4-BE49-F238E27FC236}">
                <a16:creationId xmlns:a16="http://schemas.microsoft.com/office/drawing/2014/main" id="{C35B97B6-0FFA-5D45-9062-12BEDCC1A3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7923" y="1137790"/>
            <a:ext cx="6268199" cy="4255218"/>
          </a:xfrm>
          <a:prstGeom prst="rect">
            <a:avLst/>
          </a:prstGeom>
        </p:spPr>
      </p:pic>
      <p:sp>
        <p:nvSpPr>
          <p:cNvPr id="4" name="Rectangle 3">
            <a:extLst>
              <a:ext uri="{FF2B5EF4-FFF2-40B4-BE49-F238E27FC236}">
                <a16:creationId xmlns:a16="http://schemas.microsoft.com/office/drawing/2014/main" id="{59539C53-723A-CD43-82B9-896556F5D512}"/>
              </a:ext>
            </a:extLst>
          </p:cNvPr>
          <p:cNvSpPr/>
          <p:nvPr/>
        </p:nvSpPr>
        <p:spPr>
          <a:xfrm>
            <a:off x="6004597" y="2029524"/>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32FA86-3BF2-F041-955C-145677F5A7DA}"/>
              </a:ext>
            </a:extLst>
          </p:cNvPr>
          <p:cNvSpPr/>
          <p:nvPr/>
        </p:nvSpPr>
        <p:spPr>
          <a:xfrm>
            <a:off x="5599879" y="2418093"/>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AB8227-D57E-9340-A718-A1BE2318D486}"/>
              </a:ext>
            </a:extLst>
          </p:cNvPr>
          <p:cNvSpPr/>
          <p:nvPr/>
        </p:nvSpPr>
        <p:spPr>
          <a:xfrm>
            <a:off x="6217611" y="2217032"/>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9A4338-2DE7-7C48-AC65-88CACBE5C983}"/>
              </a:ext>
            </a:extLst>
          </p:cNvPr>
          <p:cNvSpPr/>
          <p:nvPr/>
        </p:nvSpPr>
        <p:spPr>
          <a:xfrm>
            <a:off x="6138787" y="1624667"/>
            <a:ext cx="394626" cy="32657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FA1886-56F5-8D48-A6B1-0199EEDB816C}"/>
              </a:ext>
            </a:extLst>
          </p:cNvPr>
          <p:cNvSpPr/>
          <p:nvPr/>
        </p:nvSpPr>
        <p:spPr>
          <a:xfrm>
            <a:off x="5384399" y="1008141"/>
            <a:ext cx="949235"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708F1E-E402-FD42-B9A5-3DBF48A4185A}"/>
              </a:ext>
            </a:extLst>
          </p:cNvPr>
          <p:cNvSpPr/>
          <p:nvPr/>
        </p:nvSpPr>
        <p:spPr>
          <a:xfrm>
            <a:off x="5967297" y="1001836"/>
            <a:ext cx="394626"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4D355-23C5-1D45-A111-45E0D8503BDD}"/>
              </a:ext>
            </a:extLst>
          </p:cNvPr>
          <p:cNvSpPr/>
          <p:nvPr/>
        </p:nvSpPr>
        <p:spPr>
          <a:xfrm>
            <a:off x="4934683" y="2942020"/>
            <a:ext cx="1121646" cy="48951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BAC2E3-DD90-5840-A22E-C65AD835D8BB}"/>
              </a:ext>
            </a:extLst>
          </p:cNvPr>
          <p:cNvSpPr/>
          <p:nvPr/>
        </p:nvSpPr>
        <p:spPr>
          <a:xfrm>
            <a:off x="2909265" y="2029524"/>
            <a:ext cx="147244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B7DB2-E475-A14D-9406-7E086C895605}"/>
              </a:ext>
            </a:extLst>
          </p:cNvPr>
          <p:cNvSpPr/>
          <p:nvPr/>
        </p:nvSpPr>
        <p:spPr>
          <a:xfrm>
            <a:off x="4500607" y="2620220"/>
            <a:ext cx="109927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109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lect the error code as seen on your Transmission log or ...">
            <a:extLst>
              <a:ext uri="{FF2B5EF4-FFF2-40B4-BE49-F238E27FC236}">
                <a16:creationId xmlns:a16="http://schemas.microsoft.com/office/drawing/2014/main" id="{A3D47A59-238A-A047-98E2-BA18BDB8DF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6876" y="2325965"/>
            <a:ext cx="8022077" cy="22060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DDE1682-539A-0540-8105-536B53BC47D9}"/>
              </a:ext>
            </a:extLst>
          </p:cNvPr>
          <p:cNvSpPr>
            <a:spLocks noGrp="1"/>
          </p:cNvSpPr>
          <p:nvPr>
            <p:ph type="sldNum" sz="quarter" idx="12"/>
          </p:nvPr>
        </p:nvSpPr>
        <p:spPr/>
        <p:txBody>
          <a:bodyPr/>
          <a:lstStyle/>
          <a:p>
            <a:fld id="{B9A0A49B-320C-1A4F-B83C-2E5340668522}" type="slidenum">
              <a:rPr lang="en-US" smtClean="0"/>
              <a:t>25</a:t>
            </a:fld>
            <a:endParaRPr lang="en-US"/>
          </a:p>
        </p:txBody>
      </p:sp>
    </p:spTree>
    <p:extLst>
      <p:ext uri="{BB962C8B-B14F-4D97-AF65-F5344CB8AC3E}">
        <p14:creationId xmlns:p14="http://schemas.microsoft.com/office/powerpoint/2010/main" val="3536476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26</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4" name="Rectangle 3">
            <a:extLst>
              <a:ext uri="{FF2B5EF4-FFF2-40B4-BE49-F238E27FC236}">
                <a16:creationId xmlns:a16="http://schemas.microsoft.com/office/drawing/2014/main" id="{BEA3F901-F9F3-B64A-9815-E10E921C3153}"/>
              </a:ext>
            </a:extLst>
          </p:cNvPr>
          <p:cNvSpPr/>
          <p:nvPr/>
        </p:nvSpPr>
        <p:spPr>
          <a:xfrm>
            <a:off x="7697279" y="2561297"/>
            <a:ext cx="300518" cy="2711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5C53BF-DCEA-D742-8078-027CFE5BE91F}"/>
              </a:ext>
            </a:extLst>
          </p:cNvPr>
          <p:cNvSpPr/>
          <p:nvPr/>
        </p:nvSpPr>
        <p:spPr>
          <a:xfrm>
            <a:off x="7172345" y="3052245"/>
            <a:ext cx="524934" cy="4215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621A65-E322-2549-AC53-F2BB320AD2AE}"/>
              </a:ext>
            </a:extLst>
          </p:cNvPr>
          <p:cNvSpPr/>
          <p:nvPr/>
        </p:nvSpPr>
        <p:spPr>
          <a:xfrm>
            <a:off x="7697279" y="2832442"/>
            <a:ext cx="300518" cy="7789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1945F6-1A8C-F943-B076-415404DBACF5}"/>
              </a:ext>
            </a:extLst>
          </p:cNvPr>
          <p:cNvSpPr/>
          <p:nvPr/>
        </p:nvSpPr>
        <p:spPr>
          <a:xfrm>
            <a:off x="7547019" y="3611375"/>
            <a:ext cx="653977" cy="104986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1D0F48-2B02-F649-9965-2FFDD68C53E2}"/>
              </a:ext>
            </a:extLst>
          </p:cNvPr>
          <p:cNvSpPr/>
          <p:nvPr/>
        </p:nvSpPr>
        <p:spPr>
          <a:xfrm>
            <a:off x="5559397" y="4288711"/>
            <a:ext cx="2137882" cy="1144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AC88E4-A6EC-5946-8982-C1E04A0E3701}"/>
              </a:ext>
            </a:extLst>
          </p:cNvPr>
          <p:cNvSpPr/>
          <p:nvPr/>
        </p:nvSpPr>
        <p:spPr>
          <a:xfrm>
            <a:off x="2953804" y="1963833"/>
            <a:ext cx="1708126" cy="19946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F0E7E-1F59-F348-9201-2A66EB867736}"/>
              </a:ext>
            </a:extLst>
          </p:cNvPr>
          <p:cNvSpPr/>
          <p:nvPr/>
        </p:nvSpPr>
        <p:spPr>
          <a:xfrm>
            <a:off x="4670492" y="3611375"/>
            <a:ext cx="797311" cy="8840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52EE33-00EC-7B47-B0C4-E825E2683BE2}"/>
              </a:ext>
            </a:extLst>
          </p:cNvPr>
          <p:cNvSpPr/>
          <p:nvPr/>
        </p:nvSpPr>
        <p:spPr>
          <a:xfrm>
            <a:off x="6185930" y="4356443"/>
            <a:ext cx="215843" cy="5399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FC4F12-BDAE-5D46-B35E-BE81BD02F058}"/>
              </a:ext>
            </a:extLst>
          </p:cNvPr>
          <p:cNvSpPr/>
          <p:nvPr/>
        </p:nvSpPr>
        <p:spPr>
          <a:xfrm>
            <a:off x="5476366" y="3668754"/>
            <a:ext cx="548698" cy="61995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139750-B195-E146-8049-A4C84EDCAA85}"/>
              </a:ext>
            </a:extLst>
          </p:cNvPr>
          <p:cNvSpPr/>
          <p:nvPr/>
        </p:nvSpPr>
        <p:spPr>
          <a:xfrm>
            <a:off x="5969948" y="4106675"/>
            <a:ext cx="238264" cy="4995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395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0A846B-F8FB-3944-9B42-39BF14B8A7BD}"/>
              </a:ext>
            </a:extLst>
          </p:cNvPr>
          <p:cNvSpPr>
            <a:spLocks noGrp="1"/>
          </p:cNvSpPr>
          <p:nvPr>
            <p:ph type="sldNum" sz="quarter" idx="12"/>
          </p:nvPr>
        </p:nvSpPr>
        <p:spPr/>
        <p:txBody>
          <a:bodyPr/>
          <a:lstStyle/>
          <a:p>
            <a:fld id="{867D4A06-35AE-BD4A-84A9-613A26F3D41D}" type="slidenum">
              <a:rPr lang="en-US" smtClean="0"/>
              <a:pPr/>
              <a:t>27</a:t>
            </a:fld>
            <a:endParaRPr lang="en-US"/>
          </a:p>
        </p:txBody>
      </p:sp>
      <p:pic>
        <p:nvPicPr>
          <p:cNvPr id="3" name="Picture 2">
            <a:extLst>
              <a:ext uri="{FF2B5EF4-FFF2-40B4-BE49-F238E27FC236}">
                <a16:creationId xmlns:a16="http://schemas.microsoft.com/office/drawing/2014/main" id="{9DE31FE5-5002-B846-8245-4D48E1EEC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36859" y="1159839"/>
            <a:ext cx="6270281" cy="4538321"/>
          </a:xfrm>
          <a:prstGeom prst="rect">
            <a:avLst/>
          </a:prstGeom>
        </p:spPr>
      </p:pic>
      <p:sp>
        <p:nvSpPr>
          <p:cNvPr id="4" name="Rectangle 3">
            <a:extLst>
              <a:ext uri="{FF2B5EF4-FFF2-40B4-BE49-F238E27FC236}">
                <a16:creationId xmlns:a16="http://schemas.microsoft.com/office/drawing/2014/main" id="{608BA46B-4A1B-DC48-B794-DF349B91911D}"/>
              </a:ext>
            </a:extLst>
          </p:cNvPr>
          <p:cNvSpPr/>
          <p:nvPr/>
        </p:nvSpPr>
        <p:spPr>
          <a:xfrm>
            <a:off x="3210097" y="2583760"/>
            <a:ext cx="1213857" cy="73152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AB2C50-F463-9042-BF71-7A9505660FEB}"/>
              </a:ext>
            </a:extLst>
          </p:cNvPr>
          <p:cNvSpPr/>
          <p:nvPr/>
        </p:nvSpPr>
        <p:spPr>
          <a:xfrm>
            <a:off x="4641668" y="2653427"/>
            <a:ext cx="949235" cy="114133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680966-7F89-664F-8449-04CAB2755CB8}"/>
              </a:ext>
            </a:extLst>
          </p:cNvPr>
          <p:cNvSpPr/>
          <p:nvPr/>
        </p:nvSpPr>
        <p:spPr>
          <a:xfrm>
            <a:off x="4933405" y="2653426"/>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3D8CC1-088A-8749-9207-0944083BF1A5}"/>
              </a:ext>
            </a:extLst>
          </p:cNvPr>
          <p:cNvSpPr/>
          <p:nvPr/>
        </p:nvSpPr>
        <p:spPr>
          <a:xfrm>
            <a:off x="5590904" y="3011057"/>
            <a:ext cx="888274" cy="7837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DCB1C0-F244-5740-99F5-4772557217CC}"/>
              </a:ext>
            </a:extLst>
          </p:cNvPr>
          <p:cNvSpPr/>
          <p:nvPr/>
        </p:nvSpPr>
        <p:spPr>
          <a:xfrm>
            <a:off x="5921829" y="2684484"/>
            <a:ext cx="226423"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E47EC-D83E-4647-F53D-B346330169F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B8D593-BE97-412B-22C9-83D87D89DBAE}"/>
              </a:ext>
            </a:extLst>
          </p:cNvPr>
          <p:cNvSpPr>
            <a:spLocks noGrp="1"/>
          </p:cNvSpPr>
          <p:nvPr>
            <p:ph type="sldNum" sz="quarter" idx="12"/>
          </p:nvPr>
        </p:nvSpPr>
        <p:spPr/>
        <p:txBody>
          <a:bodyPr/>
          <a:lstStyle/>
          <a:p>
            <a:fld id="{00000000-1234-1234-1234-123412341234}" type="slidenum">
              <a:rPr lang="en-GB" smtClean="0"/>
              <a:pPr/>
              <a:t>28</a:t>
            </a:fld>
            <a:endParaRPr lang="en-GB"/>
          </a:p>
        </p:txBody>
      </p:sp>
      <p:sp>
        <p:nvSpPr>
          <p:cNvPr id="5" name="Google Shape;69;p14">
            <a:extLst>
              <a:ext uri="{FF2B5EF4-FFF2-40B4-BE49-F238E27FC236}">
                <a16:creationId xmlns:a16="http://schemas.microsoft.com/office/drawing/2014/main" id="{28AE82E0-0CE9-92C6-E53D-9AD41B7C78A2}"/>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Reactive Programming</a:t>
            </a:r>
          </a:p>
        </p:txBody>
      </p:sp>
    </p:spTree>
    <p:extLst>
      <p:ext uri="{BB962C8B-B14F-4D97-AF65-F5344CB8AC3E}">
        <p14:creationId xmlns:p14="http://schemas.microsoft.com/office/powerpoint/2010/main" val="3342811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F6425FA-1CDF-36ED-32AF-FD9BF7CA9E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363854"/>
            <a:ext cx="8178800" cy="4130293"/>
          </a:xfrm>
          <a:prstGeom prst="rect">
            <a:avLst/>
          </a:prstGeom>
        </p:spPr>
      </p:pic>
      <p:sp>
        <p:nvSpPr>
          <p:cNvPr id="2" name="Slide Number Placeholder 1">
            <a:extLst>
              <a:ext uri="{FF2B5EF4-FFF2-40B4-BE49-F238E27FC236}">
                <a16:creationId xmlns:a16="http://schemas.microsoft.com/office/drawing/2014/main" id="{005867F9-CE45-B857-E5B4-80F59B6EBDC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29</a:t>
            </a:fld>
            <a:endParaRPr lang="en-US"/>
          </a:p>
        </p:txBody>
      </p:sp>
    </p:spTree>
    <p:extLst>
      <p:ext uri="{BB962C8B-B14F-4D97-AF65-F5344CB8AC3E}">
        <p14:creationId xmlns:p14="http://schemas.microsoft.com/office/powerpoint/2010/main" val="2633443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Day One Messaging</a:t>
            </a:r>
          </a:p>
        </p:txBody>
      </p:sp>
      <p:sp>
        <p:nvSpPr>
          <p:cNvPr id="3" name="Content Placeholder 2"/>
          <p:cNvSpPr>
            <a:spLocks noGrp="1"/>
          </p:cNvSpPr>
          <p:nvPr>
            <p:ph idx="1"/>
          </p:nvPr>
        </p:nvSpPr>
        <p:spPr/>
        <p:txBody>
          <a:bodyPr>
            <a:normAutofit/>
          </a:bodyPr>
          <a:lstStyle/>
          <a:p>
            <a:r>
              <a:rPr lang="en-US" sz="2400" dirty="0">
                <a:latin typeface="Chalkboard" panose="03050602040202020205" pitchFamily="66" charset="77"/>
              </a:rPr>
              <a:t>Distribution</a:t>
            </a:r>
          </a:p>
          <a:p>
            <a:r>
              <a:rPr lang="en-US" sz="2400" dirty="0">
                <a:latin typeface="Chalkboard" panose="03050602040202020205" pitchFamily="66" charset="77"/>
              </a:rPr>
              <a:t>Integration Styles</a:t>
            </a:r>
          </a:p>
          <a:p>
            <a:r>
              <a:rPr lang="en-US" sz="2400" dirty="0">
                <a:latin typeface="Chalkboard" panose="03050602040202020205" pitchFamily="66" charset="77"/>
              </a:rPr>
              <a:t>Messaging Patterns</a:t>
            </a:r>
          </a:p>
          <a:p>
            <a:r>
              <a:rPr lang="en-US" sz="2400" dirty="0">
                <a:latin typeface="Chalkboard" panose="03050602040202020205" pitchFamily="66" charset="77"/>
              </a:rPr>
              <a:t>Queues and Streams</a:t>
            </a:r>
          </a:p>
          <a:p>
            <a:r>
              <a:rPr lang="en-US" sz="2400" dirty="0">
                <a:latin typeface="Chalkboard" panose="03050602040202020205" pitchFamily="66" charset="77"/>
              </a:rPr>
              <a:t>Managing Asynchronous Architectures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3</a:t>
            </a:fld>
            <a:endParaRPr lang="en-US"/>
          </a:p>
        </p:txBody>
      </p:sp>
    </p:spTree>
    <p:extLst>
      <p:ext uri="{BB962C8B-B14F-4D97-AF65-F5344CB8AC3E}">
        <p14:creationId xmlns:p14="http://schemas.microsoft.com/office/powerpoint/2010/main" val="1545961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30</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God Object: </a:t>
            </a:r>
            <a:r>
              <a:rPr lang="en-US" sz="1050" dirty="0">
                <a:latin typeface="Chalkboard" panose="03050602040202020205" pitchFamily="66" charset="77"/>
              </a:rPr>
              <a:t> A danger here is that we end up with a ”god” object, such as Cart here, that controls all the other objects. This is a high-degree of behavioral coupling</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378081" y="1095145"/>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Call and Return: </a:t>
            </a:r>
            <a:r>
              <a:rPr lang="en-US" sz="1050" dirty="0">
                <a:latin typeface="Chalkboard" panose="03050602040202020205" pitchFamily="66" charset="77"/>
              </a:rPr>
              <a:t>The main method represents our entry point and it uses message passing to invoke objects, which in turn invoke other objects, and return to their caller</a:t>
            </a:r>
          </a:p>
        </p:txBody>
      </p:sp>
      <p:cxnSp>
        <p:nvCxnSpPr>
          <p:cNvPr id="24" name="Straight Arrow Connector 23">
            <a:extLst>
              <a:ext uri="{FF2B5EF4-FFF2-40B4-BE49-F238E27FC236}">
                <a16:creationId xmlns:a16="http://schemas.microsoft.com/office/drawing/2014/main" id="{8F0D14B6-A45B-0D69-C165-693416AE599F}"/>
              </a:ext>
            </a:extLst>
          </p:cNvPr>
          <p:cNvCxnSpPr/>
          <p:nvPr/>
        </p:nvCxnSpPr>
        <p:spPr>
          <a:xfrm>
            <a:off x="2882214" y="1926143"/>
            <a:ext cx="2187146" cy="211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926142"/>
            <a:ext cx="1955457" cy="720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C3C7C83-F86D-3368-0E07-9A9D2FB2FA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878" y="1926143"/>
            <a:ext cx="7527119" cy="3305955"/>
          </a:xfrm>
          <a:prstGeom prst="rect">
            <a:avLst/>
          </a:prstGeom>
        </p:spPr>
      </p:pic>
    </p:spTree>
    <p:extLst>
      <p:ext uri="{BB962C8B-B14F-4D97-AF65-F5344CB8AC3E}">
        <p14:creationId xmlns:p14="http://schemas.microsoft.com/office/powerpoint/2010/main" val="50522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F63D1280-525D-A770-AC3F-C19921BED5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425195"/>
            <a:ext cx="8178800" cy="4007611"/>
          </a:xfrm>
          <a:prstGeom prst="rect">
            <a:avLst/>
          </a:prstGeom>
        </p:spPr>
      </p:pic>
      <p:sp>
        <p:nvSpPr>
          <p:cNvPr id="2" name="Slide Number Placeholder 1">
            <a:extLst>
              <a:ext uri="{FF2B5EF4-FFF2-40B4-BE49-F238E27FC236}">
                <a16:creationId xmlns:a16="http://schemas.microsoft.com/office/drawing/2014/main" id="{58BF206F-17B1-6404-3402-1AF3EA3A98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31</a:t>
            </a:fld>
            <a:endParaRPr lang="en-US"/>
          </a:p>
        </p:txBody>
      </p:sp>
      <p:sp>
        <p:nvSpPr>
          <p:cNvPr id="8" name="TextBox 7">
            <a:extLst>
              <a:ext uri="{FF2B5EF4-FFF2-40B4-BE49-F238E27FC236}">
                <a16:creationId xmlns:a16="http://schemas.microsoft.com/office/drawing/2014/main" id="{C164C56D-89F2-4418-F3AC-66AB1EB726FD}"/>
              </a:ext>
            </a:extLst>
          </p:cNvPr>
          <p:cNvSpPr txBox="1"/>
          <p:nvPr/>
        </p:nvSpPr>
        <p:spPr>
          <a:xfrm>
            <a:off x="5127904" y="4455289"/>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SOA creates OO-like components, they encapsulate their data and expose behavior that is coupled to that data. This is the Web Services approach to services. </a:t>
            </a:r>
          </a:p>
        </p:txBody>
      </p:sp>
    </p:spTree>
    <p:extLst>
      <p:ext uri="{BB962C8B-B14F-4D97-AF65-F5344CB8AC3E}">
        <p14:creationId xmlns:p14="http://schemas.microsoft.com/office/powerpoint/2010/main" val="2073612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32</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415498"/>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We expose significant resources and operations that you can perform upon them, often CRUD.</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001994" y="970518"/>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Feature Envy: </a:t>
            </a:r>
            <a:r>
              <a:rPr lang="en-US" sz="1050" dirty="0">
                <a:latin typeface="Chalkboard" panose="03050602040202020205" pitchFamily="66" charset="77"/>
              </a:rPr>
              <a:t>Because domain logic needs to co-ordinate across these resources, it ends up either on the client, the API Gateway, or the Cart service and not in individual services. An </a:t>
            </a:r>
            <a:r>
              <a:rPr lang="en-US" sz="1050" i="1" dirty="0">
                <a:latin typeface="Chalkboard" panose="03050602040202020205" pitchFamily="66" charset="77"/>
              </a:rPr>
              <a:t>anti-pattern</a:t>
            </a:r>
            <a:r>
              <a:rPr lang="en-US" sz="1050" dirty="0">
                <a:latin typeface="Chalkboard" panose="03050602040202020205" pitchFamily="66" charset="77"/>
              </a:rPr>
              <a:t>.</a:t>
            </a:r>
          </a:p>
        </p:txBody>
      </p:sp>
      <p:cxnSp>
        <p:nvCxnSpPr>
          <p:cNvPr id="24" name="Straight Arrow Connector 23">
            <a:extLst>
              <a:ext uri="{FF2B5EF4-FFF2-40B4-BE49-F238E27FC236}">
                <a16:creationId xmlns:a16="http://schemas.microsoft.com/office/drawing/2014/main" id="{8F0D14B6-A45B-0D69-C165-693416AE599F}"/>
              </a:ext>
            </a:extLst>
          </p:cNvPr>
          <p:cNvCxnSpPr>
            <a:cxnSpLocks/>
          </p:cNvCxnSpPr>
          <p:nvPr/>
        </p:nvCxnSpPr>
        <p:spPr>
          <a:xfrm>
            <a:off x="2882213" y="1709182"/>
            <a:ext cx="2187147" cy="428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709182"/>
            <a:ext cx="1955457" cy="937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61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33</a:t>
            </a:fld>
            <a:endParaRPr lang="en-US"/>
          </a:p>
        </p:txBody>
      </p:sp>
      <p:sp>
        <p:nvSpPr>
          <p:cNvPr id="3" name="&quot;No&quot; Symbol 2">
            <a:extLst>
              <a:ext uri="{FF2B5EF4-FFF2-40B4-BE49-F238E27FC236}">
                <a16:creationId xmlns:a16="http://schemas.microsoft.com/office/drawing/2014/main" id="{6A28DA77-56BF-F4FF-3788-655745356390}"/>
              </a:ext>
            </a:extLst>
          </p:cNvPr>
          <p:cNvSpPr/>
          <p:nvPr/>
        </p:nvSpPr>
        <p:spPr>
          <a:xfrm>
            <a:off x="3776279" y="4420194"/>
            <a:ext cx="795721" cy="559435"/>
          </a:xfrm>
          <a:prstGeom prst="noSmoking">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cxnSp>
        <p:nvCxnSpPr>
          <p:cNvPr id="5" name="Straight Arrow Connector 4">
            <a:extLst>
              <a:ext uri="{FF2B5EF4-FFF2-40B4-BE49-F238E27FC236}">
                <a16:creationId xmlns:a16="http://schemas.microsoft.com/office/drawing/2014/main" id="{DD339E84-5BBD-35E9-0BE9-33ECC947E9CD}"/>
              </a:ext>
            </a:extLst>
          </p:cNvPr>
          <p:cNvCxnSpPr>
            <a:cxnSpLocks/>
          </p:cNvCxnSpPr>
          <p:nvPr/>
        </p:nvCxnSpPr>
        <p:spPr>
          <a:xfrm flipV="1">
            <a:off x="4466064" y="3795070"/>
            <a:ext cx="316001" cy="625124"/>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0761D1-AE1D-86A7-FABF-70DF9A9F8FEB}"/>
              </a:ext>
            </a:extLst>
          </p:cNvPr>
          <p:cNvCxnSpPr>
            <a:cxnSpLocks/>
          </p:cNvCxnSpPr>
          <p:nvPr/>
        </p:nvCxnSpPr>
        <p:spPr>
          <a:xfrm flipV="1">
            <a:off x="4782064" y="2701496"/>
            <a:ext cx="259493" cy="534138"/>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A3C9B9-7884-11B5-1B5C-21AEC7DD797B}"/>
              </a:ext>
            </a:extLst>
          </p:cNvPr>
          <p:cNvCxnSpPr>
            <a:cxnSpLocks/>
          </p:cNvCxnSpPr>
          <p:nvPr/>
        </p:nvCxnSpPr>
        <p:spPr>
          <a:xfrm flipV="1">
            <a:off x="4861697" y="1794742"/>
            <a:ext cx="171450" cy="347320"/>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1A8EE0-E3AC-312E-5A9E-06BBE2EA8ED4}"/>
              </a:ext>
            </a:extLst>
          </p:cNvPr>
          <p:cNvSpPr txBox="1"/>
          <p:nvPr/>
        </p:nvSpPr>
        <p:spPr>
          <a:xfrm>
            <a:off x="495609" y="5362259"/>
            <a:ext cx="3760439" cy="253916"/>
          </a:xfrm>
          <a:prstGeom prst="rect">
            <a:avLst/>
          </a:prstGeom>
          <a:noFill/>
          <a:ln>
            <a:solidFill>
              <a:schemeClr val="accent1"/>
            </a:solidFill>
          </a:ln>
        </p:spPr>
        <p:txBody>
          <a:bodyPr wrap="square" rtlCol="0">
            <a:spAutoFit/>
          </a:bodyPr>
          <a:lstStyle/>
          <a:p>
            <a:r>
              <a:rPr lang="en-US" sz="1050" b="1" dirty="0"/>
              <a:t>Faults Propagate: </a:t>
            </a:r>
            <a:r>
              <a:rPr lang="en-US" sz="1050" dirty="0"/>
              <a:t> With a synchronous service, a fault propagates</a:t>
            </a:r>
          </a:p>
        </p:txBody>
      </p:sp>
      <p:sp>
        <p:nvSpPr>
          <p:cNvPr id="12" name="TextBox 11">
            <a:extLst>
              <a:ext uri="{FF2B5EF4-FFF2-40B4-BE49-F238E27FC236}">
                <a16:creationId xmlns:a16="http://schemas.microsoft.com/office/drawing/2014/main" id="{00ED1F21-A394-20CB-58C0-9242FC249CF2}"/>
              </a:ext>
            </a:extLst>
          </p:cNvPr>
          <p:cNvSpPr txBox="1"/>
          <p:nvPr/>
        </p:nvSpPr>
        <p:spPr>
          <a:xfrm>
            <a:off x="6028150" y="1402327"/>
            <a:ext cx="2487200" cy="577081"/>
          </a:xfrm>
          <a:prstGeom prst="rect">
            <a:avLst/>
          </a:prstGeom>
          <a:noFill/>
          <a:ln>
            <a:solidFill>
              <a:schemeClr val="accent1"/>
            </a:solidFill>
          </a:ln>
        </p:spPr>
        <p:txBody>
          <a:bodyPr wrap="square" rtlCol="0">
            <a:spAutoFit/>
          </a:bodyPr>
          <a:lstStyle/>
          <a:p>
            <a:r>
              <a:rPr lang="en-US" sz="1050" dirty="0">
                <a:latin typeface="Chalkboard" panose="03050602040202020205" pitchFamily="66" charset="77"/>
              </a:rPr>
              <a:t>RPC is a synchronous conversation – both parties need to be active during the call</a:t>
            </a:r>
          </a:p>
        </p:txBody>
      </p:sp>
    </p:spTree>
    <p:extLst>
      <p:ext uri="{BB962C8B-B14F-4D97-AF65-F5344CB8AC3E}">
        <p14:creationId xmlns:p14="http://schemas.microsoft.com/office/powerpoint/2010/main" val="285625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4C566-08D3-66E7-7360-7F7F30B6CDD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4253BC-BF7D-821B-435D-DD2229B84F86}"/>
              </a:ext>
            </a:extLst>
          </p:cNvPr>
          <p:cNvSpPr>
            <a:spLocks noGrp="1"/>
          </p:cNvSpPr>
          <p:nvPr>
            <p:ph type="sldNum" sz="quarter" idx="12"/>
          </p:nvPr>
        </p:nvSpPr>
        <p:spPr/>
        <p:txBody>
          <a:bodyPr/>
          <a:lstStyle/>
          <a:p>
            <a:fld id="{00000000-1234-1234-1234-123412341234}" type="slidenum">
              <a:rPr lang="en-GB" smtClean="0"/>
              <a:pPr/>
              <a:t>34</a:t>
            </a:fld>
            <a:endParaRPr lang="en-GB"/>
          </a:p>
        </p:txBody>
      </p:sp>
      <p:sp>
        <p:nvSpPr>
          <p:cNvPr id="5" name="Google Shape;69;p14">
            <a:extLst>
              <a:ext uri="{FF2B5EF4-FFF2-40B4-BE49-F238E27FC236}">
                <a16:creationId xmlns:a16="http://schemas.microsoft.com/office/drawing/2014/main" id="{5BAFFDA5-CFE5-8505-FAE0-A78A982879C8}"/>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Data Flow Programming</a:t>
            </a:r>
          </a:p>
        </p:txBody>
      </p:sp>
    </p:spTree>
    <p:extLst>
      <p:ext uri="{BB962C8B-B14F-4D97-AF65-F5344CB8AC3E}">
        <p14:creationId xmlns:p14="http://schemas.microsoft.com/office/powerpoint/2010/main" val="597176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A8DDC80-CE31-30C5-DE59-F7335A2D84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6955" y="1467823"/>
            <a:ext cx="6430090" cy="3922355"/>
          </a:xfrm>
          <a:prstGeom prst="rect">
            <a:avLst/>
          </a:prstGeom>
        </p:spPr>
      </p:pic>
      <p:sp>
        <p:nvSpPr>
          <p:cNvPr id="6" name="TextBox 5">
            <a:extLst>
              <a:ext uri="{FF2B5EF4-FFF2-40B4-BE49-F238E27FC236}">
                <a16:creationId xmlns:a16="http://schemas.microsoft.com/office/drawing/2014/main" id="{1BF27626-418D-290D-14B7-30C29ECD1CCF}"/>
              </a:ext>
            </a:extLst>
          </p:cNvPr>
          <p:cNvSpPr txBox="1"/>
          <p:nvPr/>
        </p:nvSpPr>
        <p:spPr>
          <a:xfrm>
            <a:off x="4859145" y="4961281"/>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Data Flow Programming</a:t>
            </a:r>
            <a:r>
              <a:rPr lang="en-US" sz="1050" dirty="0">
                <a:latin typeface="Chalkboard" panose="03050602040202020205" pitchFamily="66" charset="77"/>
              </a:rPr>
              <a:t> conceptualizes a program as a directed graph where operations are represented as nodes which are connected via arcs through which data flows. A node performs an operation when input data is available. </a:t>
            </a:r>
          </a:p>
        </p:txBody>
      </p:sp>
      <p:sp>
        <p:nvSpPr>
          <p:cNvPr id="9" name="Slide Number Placeholder 8">
            <a:extLst>
              <a:ext uri="{FF2B5EF4-FFF2-40B4-BE49-F238E27FC236}">
                <a16:creationId xmlns:a16="http://schemas.microsoft.com/office/drawing/2014/main" id="{882F4352-548C-6FC2-DA2F-8F0D211BF69C}"/>
              </a:ext>
            </a:extLst>
          </p:cNvPr>
          <p:cNvSpPr>
            <a:spLocks noGrp="1"/>
          </p:cNvSpPr>
          <p:nvPr>
            <p:ph type="sldNum" sz="quarter" idx="12"/>
          </p:nvPr>
        </p:nvSpPr>
        <p:spPr/>
        <p:txBody>
          <a:bodyPr/>
          <a:lstStyle/>
          <a:p>
            <a:fld id="{D8273862-4A78-4144-8C8C-371630D2B803}" type="slidenum">
              <a:rPr lang="en-US" smtClean="0"/>
              <a:t>35</a:t>
            </a:fld>
            <a:endParaRPr lang="en-US"/>
          </a:p>
        </p:txBody>
      </p:sp>
    </p:spTree>
    <p:extLst>
      <p:ext uri="{BB962C8B-B14F-4D97-AF65-F5344CB8AC3E}">
        <p14:creationId xmlns:p14="http://schemas.microsoft.com/office/powerpoint/2010/main" val="2003619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21A04481-D440-B7ED-1C04-8B6861C9601F}"/>
              </a:ext>
            </a:extLst>
          </p:cNvPr>
          <p:cNvPicPr>
            <a:picLocks noChangeAspect="1"/>
          </p:cNvPicPr>
          <p:nvPr/>
        </p:nvPicPr>
        <p:blipFill>
          <a:blip r:embed="rId3"/>
          <a:stretch>
            <a:fillRect/>
          </a:stretch>
        </p:blipFill>
        <p:spPr>
          <a:xfrm>
            <a:off x="824646" y="1339850"/>
            <a:ext cx="7494709" cy="4178300"/>
          </a:xfrm>
          <a:prstGeom prst="rect">
            <a:avLst/>
          </a:prstGeom>
        </p:spPr>
      </p:pic>
      <p:sp>
        <p:nvSpPr>
          <p:cNvPr id="7" name="Slide Number Placeholder 6">
            <a:extLst>
              <a:ext uri="{FF2B5EF4-FFF2-40B4-BE49-F238E27FC236}">
                <a16:creationId xmlns:a16="http://schemas.microsoft.com/office/drawing/2014/main" id="{97C7E00D-3BCB-ED06-5063-718BD2713B2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36</a:t>
            </a:fld>
            <a:endParaRPr lang="en-US"/>
          </a:p>
        </p:txBody>
      </p:sp>
    </p:spTree>
    <p:extLst>
      <p:ext uri="{BB962C8B-B14F-4D97-AF65-F5344CB8AC3E}">
        <p14:creationId xmlns:p14="http://schemas.microsoft.com/office/powerpoint/2010/main" val="3699443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E745D69-E361-E1DE-DA3F-AF953912AE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8761" y="1339850"/>
            <a:ext cx="6766478" cy="4178300"/>
          </a:xfrm>
          <a:prstGeom prst="rect">
            <a:avLst/>
          </a:prstGeom>
        </p:spPr>
      </p:pic>
      <p:sp>
        <p:nvSpPr>
          <p:cNvPr id="6" name="Slide Number Placeholder 5">
            <a:extLst>
              <a:ext uri="{FF2B5EF4-FFF2-40B4-BE49-F238E27FC236}">
                <a16:creationId xmlns:a16="http://schemas.microsoft.com/office/drawing/2014/main" id="{4E0F0927-83F0-7524-486E-407463FE4DFD}"/>
              </a:ext>
            </a:extLst>
          </p:cNvPr>
          <p:cNvSpPr>
            <a:spLocks noGrp="1"/>
          </p:cNvSpPr>
          <p:nvPr>
            <p:ph type="sldNum" sz="quarter" idx="12"/>
          </p:nvPr>
        </p:nvSpPr>
        <p:spPr/>
        <p:txBody>
          <a:bodyPr/>
          <a:lstStyle/>
          <a:p>
            <a:fld id="{D8273862-4A78-4144-8C8C-371630D2B803}" type="slidenum">
              <a:rPr lang="en-US" smtClean="0"/>
              <a:t>37</a:t>
            </a:fld>
            <a:endParaRPr lang="en-US"/>
          </a:p>
        </p:txBody>
      </p:sp>
    </p:spTree>
    <p:extLst>
      <p:ext uri="{BB962C8B-B14F-4D97-AF65-F5344CB8AC3E}">
        <p14:creationId xmlns:p14="http://schemas.microsoft.com/office/powerpoint/2010/main" val="39059408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A1B24261-3BE9-A9EB-8F69-29990D404F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609218"/>
            <a:ext cx="8178800" cy="3639565"/>
          </a:xfrm>
          <a:prstGeom prst="rect">
            <a:avLst/>
          </a:prstGeom>
        </p:spPr>
      </p:pic>
      <p:sp>
        <p:nvSpPr>
          <p:cNvPr id="4" name="TextBox 3">
            <a:extLst>
              <a:ext uri="{FF2B5EF4-FFF2-40B4-BE49-F238E27FC236}">
                <a16:creationId xmlns:a16="http://schemas.microsoft.com/office/drawing/2014/main" id="{74733BED-4544-35FC-54F3-B85E79A65D6E}"/>
              </a:ext>
            </a:extLst>
          </p:cNvPr>
          <p:cNvSpPr txBox="1"/>
          <p:nvPr/>
        </p:nvSpPr>
        <p:spPr>
          <a:xfrm>
            <a:off x="5697416"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Capacity</a:t>
            </a:r>
            <a:r>
              <a:rPr lang="en-GB" sz="1050" dirty="0">
                <a:latin typeface="Chalkboard" panose="03050602040202020205" pitchFamily="66" charset="77"/>
              </a:rPr>
              <a:t>: In dataflow programming we do not activate a node to read from the input, if there is no space on the output. (Infinite capacity links exist only in theory). This creates </a:t>
            </a:r>
            <a:r>
              <a:rPr lang="en-GB" sz="1050" b="1" dirty="0">
                <a:latin typeface="Chalkboard" panose="03050602040202020205" pitchFamily="66" charset="77"/>
              </a:rPr>
              <a:t>backpressure</a:t>
            </a:r>
            <a:r>
              <a:rPr lang="en-GB" sz="1050" dirty="0">
                <a:latin typeface="Chalkboard" panose="03050602040202020205" pitchFamily="66" charset="77"/>
              </a:rPr>
              <a:t>.</a:t>
            </a:r>
            <a:endParaRPr lang="en-GB" sz="1050" b="1" dirty="0">
              <a:latin typeface="Chalkboard" panose="03050602040202020205" pitchFamily="66" charset="77"/>
            </a:endParaRPr>
          </a:p>
        </p:txBody>
      </p:sp>
      <p:sp>
        <p:nvSpPr>
          <p:cNvPr id="7" name="Slide Number Placeholder 6">
            <a:extLst>
              <a:ext uri="{FF2B5EF4-FFF2-40B4-BE49-F238E27FC236}">
                <a16:creationId xmlns:a16="http://schemas.microsoft.com/office/drawing/2014/main" id="{89D7745B-DC10-F713-04A6-C789204252FE}"/>
              </a:ext>
            </a:extLst>
          </p:cNvPr>
          <p:cNvSpPr>
            <a:spLocks noGrp="1"/>
          </p:cNvSpPr>
          <p:nvPr>
            <p:ph type="sldNum" sz="quarter" idx="12"/>
          </p:nvPr>
        </p:nvSpPr>
        <p:spPr/>
        <p:txBody>
          <a:bodyPr/>
          <a:lstStyle/>
          <a:p>
            <a:fld id="{D8273862-4A78-4144-8C8C-371630D2B803}" type="slidenum">
              <a:rPr lang="en-US" smtClean="0"/>
              <a:t>38</a:t>
            </a:fld>
            <a:endParaRPr lang="en-US"/>
          </a:p>
        </p:txBody>
      </p:sp>
      <p:sp>
        <p:nvSpPr>
          <p:cNvPr id="2" name="TextBox 1">
            <a:extLst>
              <a:ext uri="{FF2B5EF4-FFF2-40B4-BE49-F238E27FC236}">
                <a16:creationId xmlns:a16="http://schemas.microsoft.com/office/drawing/2014/main" id="{9A15EE42-5C2A-6B90-CF47-78EEEEDEAD87}"/>
              </a:ext>
            </a:extLst>
          </p:cNvPr>
          <p:cNvSpPr txBox="1"/>
          <p:nvPr/>
        </p:nvSpPr>
        <p:spPr>
          <a:xfrm>
            <a:off x="2733432"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Node Lifetime</a:t>
            </a:r>
            <a:r>
              <a:rPr lang="en-GB" sz="1050" dirty="0">
                <a:latin typeface="Chalkboard" panose="03050602040202020205" pitchFamily="66" charset="77"/>
              </a:rPr>
              <a:t>: In ‘classic’ dataflow programming the lifetime of a node is from activation when there is work to do (push) or work is requested (pull) until it has pushed the answer.</a:t>
            </a:r>
            <a:r>
              <a:rPr lang="en-GB" sz="1050" b="1" dirty="0">
                <a:latin typeface="Chalkboard" panose="03050602040202020205" pitchFamily="66" charset="77"/>
              </a:rPr>
              <a:t> </a:t>
            </a:r>
          </a:p>
        </p:txBody>
      </p:sp>
    </p:spTree>
    <p:extLst>
      <p:ext uri="{BB962C8B-B14F-4D97-AF65-F5344CB8AC3E}">
        <p14:creationId xmlns:p14="http://schemas.microsoft.com/office/powerpoint/2010/main" val="128109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39</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Flow Based Programming</a:t>
            </a:r>
          </a:p>
        </p:txBody>
      </p:sp>
      <p:sp>
        <p:nvSpPr>
          <p:cNvPr id="2" name="Google Shape;70;p14">
            <a:extLst>
              <a:ext uri="{FF2B5EF4-FFF2-40B4-BE49-F238E27FC236}">
                <a16:creationId xmlns:a16="http://schemas.microsoft.com/office/drawing/2014/main" id="{94D95A02-0650-D18B-D917-6A9DBCD4532E}"/>
              </a:ext>
            </a:extLst>
          </p:cNvPr>
          <p:cNvSpPr txBox="1">
            <a:spLocks/>
          </p:cNvSpPr>
          <p:nvPr/>
        </p:nvSpPr>
        <p:spPr>
          <a:xfrm>
            <a:off x="318300" y="3613558"/>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t>“Everything Flows and Nothing Stays.”  - Heraclitus</a:t>
            </a:r>
          </a:p>
        </p:txBody>
      </p:sp>
    </p:spTree>
    <p:extLst>
      <p:ext uri="{BB962C8B-B14F-4D97-AF65-F5344CB8AC3E}">
        <p14:creationId xmlns:p14="http://schemas.microsoft.com/office/powerpoint/2010/main" val="1034757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Day Two Conversations</a:t>
            </a:r>
          </a:p>
        </p:txBody>
      </p:sp>
      <p:sp>
        <p:nvSpPr>
          <p:cNvPr id="3" name="Content Placeholder 2"/>
          <p:cNvSpPr>
            <a:spLocks noGrp="1"/>
          </p:cNvSpPr>
          <p:nvPr>
            <p:ph idx="1"/>
          </p:nvPr>
        </p:nvSpPr>
        <p:spPr/>
        <p:txBody>
          <a:bodyPr>
            <a:normAutofit fontScale="40000" lnSpcReduction="20000"/>
          </a:bodyPr>
          <a:lstStyle/>
          <a:p>
            <a:pPr>
              <a:buFont typeface="Arial" panose="020B0604020202020204" pitchFamily="34" charset="0"/>
              <a:buChar char="•"/>
            </a:pPr>
            <a:r>
              <a:rPr lang="en-GB" sz="4000" dirty="0">
                <a:latin typeface="Chalkboard" panose="03050602040202020205" pitchFamily="66" charset="77"/>
              </a:rPr>
              <a:t>Flow</a:t>
            </a:r>
          </a:p>
          <a:p>
            <a:pPr lvl="1">
              <a:buFont typeface="Arial" panose="020B0604020202020204" pitchFamily="34" charset="0"/>
              <a:buChar char="•"/>
            </a:pPr>
            <a:r>
              <a:rPr lang="en-GB" dirty="0">
                <a:latin typeface="Chalkboard" panose="03050602040202020205" pitchFamily="66" charset="77"/>
              </a:rPr>
              <a:t>Processes: Paper flow</a:t>
            </a:r>
          </a:p>
          <a:p>
            <a:pPr lvl="1">
              <a:buFont typeface="Arial" panose="020B0604020202020204" pitchFamily="34" charset="0"/>
              <a:buChar char="•"/>
            </a:pPr>
            <a:r>
              <a:rPr lang="en-GB" dirty="0">
                <a:latin typeface="Chalkboard" panose="03050602040202020205" pitchFamily="66" charset="77"/>
              </a:rPr>
              <a:t>Flow Based Programming</a:t>
            </a:r>
          </a:p>
          <a:p>
            <a:pPr lvl="1">
              <a:buFont typeface="Arial" panose="020B0604020202020204" pitchFamily="34" charset="0"/>
              <a:buChar char="•"/>
            </a:pPr>
            <a:r>
              <a:rPr lang="en-GB" dirty="0">
                <a:latin typeface="Chalkboard" panose="03050602040202020205" pitchFamily="66" charset="77"/>
              </a:rPr>
              <a:t>Reactive Architectures</a:t>
            </a:r>
          </a:p>
          <a:p>
            <a:pPr>
              <a:buFont typeface="Arial" panose="020B0604020202020204" pitchFamily="34" charset="0"/>
              <a:buChar char="•"/>
            </a:pPr>
            <a:r>
              <a:rPr lang="en-GB" sz="4000" dirty="0">
                <a:latin typeface="Chalkboard" panose="03050602040202020205" pitchFamily="66" charset="77"/>
              </a:rPr>
              <a:t>Process Automation</a:t>
            </a:r>
          </a:p>
          <a:p>
            <a:pPr marL="742950" lvl="1" indent="-285750">
              <a:buFont typeface="Arial" panose="020B0604020202020204" pitchFamily="34" charset="0"/>
              <a:buChar char="•"/>
            </a:pPr>
            <a:r>
              <a:rPr lang="en-GB" dirty="0">
                <a:latin typeface="Chalkboard" panose="03050602040202020205" pitchFamily="66" charset="77"/>
              </a:rPr>
              <a:t>Control Flow</a:t>
            </a:r>
          </a:p>
          <a:p>
            <a:pPr marL="742950" lvl="1" indent="-285750">
              <a:buFont typeface="Arial" panose="020B0604020202020204" pitchFamily="34" charset="0"/>
              <a:buChar char="•"/>
            </a:pPr>
            <a:r>
              <a:rPr lang="en-GB" dirty="0">
                <a:latin typeface="Chalkboard" panose="03050602040202020205" pitchFamily="66" charset="77"/>
              </a:rPr>
              <a:t>Tasks</a:t>
            </a:r>
          </a:p>
          <a:p>
            <a:pPr marL="742950" lvl="1" indent="-285750">
              <a:buFont typeface="Arial" panose="020B0604020202020204" pitchFamily="34" charset="0"/>
              <a:buChar char="•"/>
            </a:pPr>
            <a:r>
              <a:rPr lang="en-GB" dirty="0">
                <a:latin typeface="Chalkboard" panose="03050602040202020205" pitchFamily="66" charset="77"/>
              </a:rPr>
              <a:t>BPMN (see PPA p.76)</a:t>
            </a:r>
          </a:p>
          <a:p>
            <a:pPr marL="1143000" lvl="2" indent="-228600">
              <a:buFont typeface="Arial" panose="020B0604020202020204" pitchFamily="34" charset="0"/>
              <a:buChar char="•"/>
            </a:pPr>
            <a:r>
              <a:rPr lang="en-GB" dirty="0">
                <a:latin typeface="Chalkboard" panose="03050602040202020205" pitchFamily="66" charset="77"/>
              </a:rPr>
              <a:t>Restaurant Flow in BPMN</a:t>
            </a:r>
          </a:p>
          <a:p>
            <a:pPr>
              <a:buFont typeface="Arial" panose="020B0604020202020204" pitchFamily="34" charset="0"/>
              <a:buChar char="•"/>
            </a:pPr>
            <a:r>
              <a:rPr lang="en-GB" sz="4000" dirty="0">
                <a:latin typeface="Chalkboard" panose="03050602040202020205" pitchFamily="66" charset="77"/>
              </a:rPr>
              <a:t>Control Flow</a:t>
            </a:r>
          </a:p>
          <a:p>
            <a:pPr marL="742950" lvl="1" indent="-285750">
              <a:buFont typeface="Arial" panose="020B0604020202020204" pitchFamily="34" charset="0"/>
              <a:buChar char="•"/>
            </a:pPr>
            <a:r>
              <a:rPr lang="en-GB" dirty="0">
                <a:latin typeface="Chalkboard" panose="03050602040202020205" pitchFamily="66" charset="77"/>
              </a:rPr>
              <a:t>Choreography </a:t>
            </a:r>
          </a:p>
          <a:p>
            <a:pPr marL="1143000" lvl="2" indent="-228600">
              <a:buFont typeface="Arial" panose="020B0604020202020204" pitchFamily="34" charset="0"/>
              <a:buChar char="•"/>
            </a:pPr>
            <a:r>
              <a:rPr lang="en-GB" dirty="0">
                <a:latin typeface="Chalkboard" panose="03050602040202020205" pitchFamily="66" charset="77"/>
              </a:rPr>
              <a:t>Pinball</a:t>
            </a:r>
          </a:p>
          <a:p>
            <a:pPr marL="742950" lvl="1" indent="-285750">
              <a:buFont typeface="Arial" panose="020B0604020202020204" pitchFamily="34" charset="0"/>
              <a:buChar char="•"/>
            </a:pPr>
            <a:r>
              <a:rPr lang="en-GB" dirty="0">
                <a:latin typeface="Chalkboard" panose="03050602040202020205" pitchFamily="66" charset="77"/>
              </a:rPr>
              <a:t>Orchestration (Saga)</a:t>
            </a:r>
          </a:p>
          <a:p>
            <a:pPr marL="1143000" lvl="2" indent="-228600">
              <a:buFont typeface="Arial" panose="020B0604020202020204" pitchFamily="34" charset="0"/>
              <a:buChar char="•"/>
            </a:pPr>
            <a:r>
              <a:rPr lang="en-GB" dirty="0">
                <a:latin typeface="Chalkboard" panose="03050602040202020205" pitchFamily="66" charset="77"/>
              </a:rPr>
              <a:t>Turn-Taking/Activity</a:t>
            </a:r>
          </a:p>
          <a:p>
            <a:pPr marL="1143000" lvl="2" indent="-228600">
              <a:buFont typeface="Arial" panose="020B0604020202020204" pitchFamily="34" charset="0"/>
              <a:buChar char="•"/>
            </a:pPr>
            <a:r>
              <a:rPr lang="en-GB" dirty="0">
                <a:latin typeface="Chalkboard" panose="03050602040202020205" pitchFamily="66" charset="77"/>
              </a:rPr>
              <a:t>Routing Slip</a:t>
            </a:r>
          </a:p>
          <a:p>
            <a:pPr marL="1143000" lvl="2" indent="-228600">
              <a:buFont typeface="Arial" panose="020B0604020202020204" pitchFamily="34" charset="0"/>
              <a:buChar char="•"/>
            </a:pPr>
            <a:r>
              <a:rPr lang="en-GB" dirty="0">
                <a:latin typeface="Chalkboard" panose="03050602040202020205" pitchFamily="66" charset="77"/>
              </a:rPr>
              <a:t>Process Manager</a:t>
            </a:r>
          </a:p>
          <a:p>
            <a:pPr>
              <a:buFont typeface="Arial" panose="020B0604020202020204" pitchFamily="34" charset="0"/>
              <a:buChar char="•"/>
            </a:pPr>
            <a:r>
              <a:rPr lang="en-GB" sz="4000" dirty="0">
                <a:latin typeface="Chalkboard" panose="03050602040202020205" pitchFamily="66" charset="77"/>
              </a:rPr>
              <a:t>Tasks</a:t>
            </a:r>
          </a:p>
          <a:p>
            <a:pPr marL="742950" lvl="1" indent="-285750">
              <a:buFont typeface="Arial" panose="020B0604020202020204" pitchFamily="34" charset="0"/>
              <a:buChar char="•"/>
            </a:pPr>
            <a:r>
              <a:rPr lang="en-GB" dirty="0">
                <a:latin typeface="Chalkboard" panose="03050602040202020205" pitchFamily="66" charset="77"/>
              </a:rPr>
              <a:t>WS-Messaging</a:t>
            </a:r>
          </a:p>
          <a:p>
            <a:pPr marL="1143000" lvl="2" indent="-228600">
              <a:buFont typeface="Arial" panose="020B0604020202020204" pitchFamily="34" charset="0"/>
              <a:buChar char="•"/>
            </a:pPr>
            <a:r>
              <a:rPr lang="en-GB" dirty="0">
                <a:latin typeface="Chalkboard" panose="03050602040202020205" pitchFamily="66" charset="77"/>
              </a:rPr>
              <a:t>In, Out</a:t>
            </a:r>
          </a:p>
          <a:p>
            <a:pPr marL="1143000" lvl="2" indent="-228600">
              <a:buFont typeface="Arial" panose="020B0604020202020204" pitchFamily="34" charset="0"/>
              <a:buChar char="•"/>
            </a:pPr>
            <a:r>
              <a:rPr lang="en-GB" dirty="0">
                <a:latin typeface="Chalkboard" panose="03050602040202020205" pitchFamily="66" charset="77"/>
              </a:rPr>
              <a:t>Reliable</a:t>
            </a:r>
          </a:p>
          <a:p>
            <a:pPr marL="742950" lvl="1" indent="-285750">
              <a:buFont typeface="Arial" panose="020B0604020202020204" pitchFamily="34" charset="0"/>
              <a:buChar char="•"/>
            </a:pPr>
            <a:r>
              <a:rPr lang="en-GB" dirty="0">
                <a:latin typeface="Chalkboard" panose="03050602040202020205" pitchFamily="66" charset="77"/>
              </a:rPr>
              <a:t>Outbox</a:t>
            </a:r>
          </a:p>
          <a:p>
            <a:pPr marL="742950" lvl="1" indent="-285750">
              <a:buFont typeface="Arial" panose="020B0604020202020204" pitchFamily="34" charset="0"/>
              <a:buChar char="•"/>
            </a:pPr>
            <a:r>
              <a:rPr lang="en-GB" dirty="0">
                <a:latin typeface="Chalkboard" panose="03050602040202020205" pitchFamily="66" charset="77"/>
              </a:rPr>
              <a:t>Inbox</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1084765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56545755-C14F-095F-6D81-2577E1646B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823911"/>
            <a:ext cx="8178800" cy="3210177"/>
          </a:xfrm>
          <a:prstGeom prst="rect">
            <a:avLst/>
          </a:prstGeom>
        </p:spPr>
      </p:pic>
      <p:sp>
        <p:nvSpPr>
          <p:cNvPr id="11" name="Slide Number Placeholder 10">
            <a:extLst>
              <a:ext uri="{FF2B5EF4-FFF2-40B4-BE49-F238E27FC236}">
                <a16:creationId xmlns:a16="http://schemas.microsoft.com/office/drawing/2014/main" id="{A814A0EC-1A0E-6E6B-A349-BAD2FDC3A13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40</a:t>
            </a:fld>
            <a:endParaRPr lang="en-US"/>
          </a:p>
        </p:txBody>
      </p:sp>
      <p:sp>
        <p:nvSpPr>
          <p:cNvPr id="14" name="TextBox 13">
            <a:extLst>
              <a:ext uri="{FF2B5EF4-FFF2-40B4-BE49-F238E27FC236}">
                <a16:creationId xmlns:a16="http://schemas.microsoft.com/office/drawing/2014/main" id="{413A5A64-BC77-B708-6FEB-B81B734CDED4}"/>
              </a:ext>
            </a:extLst>
          </p:cNvPr>
          <p:cNvSpPr txBox="1"/>
          <p:nvPr/>
        </p:nvSpPr>
        <p:spPr>
          <a:xfrm>
            <a:off x="4375559" y="1124743"/>
            <a:ext cx="4573242" cy="830997"/>
          </a:xfrm>
          <a:prstGeom prst="rect">
            <a:avLst/>
          </a:prstGeom>
          <a:noFill/>
          <a:ln>
            <a:solidFill>
              <a:schemeClr val="accent1"/>
            </a:solidFill>
          </a:ln>
        </p:spPr>
        <p:txBody>
          <a:bodyPr wrap="square">
            <a:spAutoFit/>
          </a:bodyPr>
          <a:lstStyle/>
          <a:p>
            <a:r>
              <a:rPr lang="en-GB" sz="1200" b="1" dirty="0"/>
              <a:t>Flow-Based Programming (FBP)</a:t>
            </a:r>
            <a:r>
              <a:rPr lang="en-GB" sz="1200" dirty="0"/>
              <a:t> is a subclass of DFP. While DFP can be synchronous or asynchronous, FBP is always asynchronous. FBP allows multiple input ports, has bounded buffers and applies back pressure when buffers fill up.</a:t>
            </a:r>
          </a:p>
        </p:txBody>
      </p:sp>
    </p:spTree>
    <p:extLst>
      <p:ext uri="{BB962C8B-B14F-4D97-AF65-F5344CB8AC3E}">
        <p14:creationId xmlns:p14="http://schemas.microsoft.com/office/powerpoint/2010/main" val="546012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00E93D05-C60F-FBA6-2ECB-1926F3D960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8715" y="1339850"/>
            <a:ext cx="7846571" cy="4178300"/>
          </a:xfrm>
          <a:prstGeom prst="rect">
            <a:avLst/>
          </a:prstGeom>
        </p:spPr>
      </p:pic>
      <p:sp>
        <p:nvSpPr>
          <p:cNvPr id="4" name="Slide Number Placeholder 3">
            <a:extLst>
              <a:ext uri="{FF2B5EF4-FFF2-40B4-BE49-F238E27FC236}">
                <a16:creationId xmlns:a16="http://schemas.microsoft.com/office/drawing/2014/main" id="{F68599D5-E0E3-DC05-42B1-D5C879F40A8C}"/>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41</a:t>
            </a:fld>
            <a:endParaRPr lang="en-US"/>
          </a:p>
        </p:txBody>
      </p:sp>
      <p:sp>
        <p:nvSpPr>
          <p:cNvPr id="8" name="TextBox 7">
            <a:extLst>
              <a:ext uri="{FF2B5EF4-FFF2-40B4-BE49-F238E27FC236}">
                <a16:creationId xmlns:a16="http://schemas.microsoft.com/office/drawing/2014/main" id="{B31FEF48-FE1A-779C-5350-77E97C92AD8C}"/>
              </a:ext>
            </a:extLst>
          </p:cNvPr>
          <p:cNvSpPr txBox="1"/>
          <p:nvPr/>
        </p:nvSpPr>
        <p:spPr>
          <a:xfrm>
            <a:off x="5335981" y="4879360"/>
            <a:ext cx="2690446" cy="900246"/>
          </a:xfrm>
          <a:prstGeom prst="rect">
            <a:avLst/>
          </a:prstGeom>
          <a:noFill/>
          <a:ln>
            <a:solidFill>
              <a:schemeClr val="accent1"/>
            </a:solidFill>
          </a:ln>
        </p:spPr>
        <p:txBody>
          <a:bodyPr wrap="square" rtlCol="0">
            <a:spAutoFit/>
          </a:bodyPr>
          <a:lstStyle/>
          <a:p>
            <a:r>
              <a:rPr lang="en-GB" sz="1050" b="1" dirty="0"/>
              <a:t>Node Lifetime</a:t>
            </a:r>
            <a:r>
              <a:rPr lang="en-GB" sz="1050" dirty="0"/>
              <a:t>: In flow base programming the a node can remain running whilst there is work on an input queue, can can suspend instead of terminate if there is no work on its connector.</a:t>
            </a:r>
            <a:r>
              <a:rPr lang="en-GB" sz="1050" b="1" dirty="0"/>
              <a:t> </a:t>
            </a:r>
          </a:p>
        </p:txBody>
      </p:sp>
    </p:spTree>
    <p:extLst>
      <p:ext uri="{BB962C8B-B14F-4D97-AF65-F5344CB8AC3E}">
        <p14:creationId xmlns:p14="http://schemas.microsoft.com/office/powerpoint/2010/main" val="12242317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87A7D848-4624-2C9A-8F9C-099D2A1C9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6007" y="1339850"/>
            <a:ext cx="7051986" cy="4178300"/>
          </a:xfrm>
          <a:prstGeom prst="rect">
            <a:avLst/>
          </a:prstGeom>
        </p:spPr>
      </p:pic>
      <p:sp>
        <p:nvSpPr>
          <p:cNvPr id="2" name="Slide Number Placeholder 1">
            <a:extLst>
              <a:ext uri="{FF2B5EF4-FFF2-40B4-BE49-F238E27FC236}">
                <a16:creationId xmlns:a16="http://schemas.microsoft.com/office/drawing/2014/main" id="{7344160A-BF15-DAE3-10E2-BA3C94AFC8A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42</a:t>
            </a:fld>
            <a:endParaRPr lang="en-US"/>
          </a:p>
        </p:txBody>
      </p:sp>
    </p:spTree>
    <p:extLst>
      <p:ext uri="{BB962C8B-B14F-4D97-AF65-F5344CB8AC3E}">
        <p14:creationId xmlns:p14="http://schemas.microsoft.com/office/powerpoint/2010/main" val="813364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FE516B-08FE-10E0-0749-8888ED5F5E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032" y="1339850"/>
            <a:ext cx="7701936" cy="4178300"/>
          </a:xfrm>
          <a:prstGeom prst="rect">
            <a:avLst/>
          </a:prstGeom>
        </p:spPr>
      </p:pic>
      <p:sp>
        <p:nvSpPr>
          <p:cNvPr id="2" name="Slide Number Placeholder 1">
            <a:extLst>
              <a:ext uri="{FF2B5EF4-FFF2-40B4-BE49-F238E27FC236}">
                <a16:creationId xmlns:a16="http://schemas.microsoft.com/office/drawing/2014/main" id="{7A18E815-4F6D-0162-6E8D-76982A0FDCA6}"/>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43</a:t>
            </a:fld>
            <a:endParaRPr lang="en-US"/>
          </a:p>
        </p:txBody>
      </p:sp>
      <p:sp>
        <p:nvSpPr>
          <p:cNvPr id="7" name="TextBox 6">
            <a:extLst>
              <a:ext uri="{FF2B5EF4-FFF2-40B4-BE49-F238E27FC236}">
                <a16:creationId xmlns:a16="http://schemas.microsoft.com/office/drawing/2014/main" id="{D0B4017C-0A60-07FB-76E2-D6F5181E5F31}"/>
              </a:ext>
            </a:extLst>
          </p:cNvPr>
          <p:cNvSpPr txBox="1"/>
          <p:nvPr/>
        </p:nvSpPr>
        <p:spPr>
          <a:xfrm>
            <a:off x="2677259" y="5045854"/>
            <a:ext cx="2690446" cy="738664"/>
          </a:xfrm>
          <a:prstGeom prst="rect">
            <a:avLst/>
          </a:prstGeom>
          <a:noFill/>
          <a:ln>
            <a:solidFill>
              <a:schemeClr val="accent1"/>
            </a:solidFill>
          </a:ln>
        </p:spPr>
        <p:txBody>
          <a:bodyPr wrap="square" rtlCol="0">
            <a:spAutoFit/>
          </a:bodyPr>
          <a:lstStyle/>
          <a:p>
            <a:r>
              <a:rPr lang="en-GB" sz="1050" b="1" dirty="0"/>
              <a:t>Capacity</a:t>
            </a:r>
            <a:r>
              <a:rPr lang="en-GB" sz="1050" dirty="0"/>
              <a:t>: In flow-based programming a component can test to see if it can send to out, and if not decide whether to halt or ignore.</a:t>
            </a:r>
            <a:endParaRPr lang="en-GB" sz="1050" b="1" dirty="0"/>
          </a:p>
        </p:txBody>
      </p:sp>
    </p:spTree>
    <p:extLst>
      <p:ext uri="{BB962C8B-B14F-4D97-AF65-F5344CB8AC3E}">
        <p14:creationId xmlns:p14="http://schemas.microsoft.com/office/powerpoint/2010/main" val="12634669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44</a:t>
            </a:fld>
            <a:endParaRPr lang="en-US"/>
          </a:p>
        </p:txBody>
      </p:sp>
      <p:pic>
        <p:nvPicPr>
          <p:cNvPr id="5" name="Picture 4">
            <a:extLst>
              <a:ext uri="{FF2B5EF4-FFF2-40B4-BE49-F238E27FC236}">
                <a16:creationId xmlns:a16="http://schemas.microsoft.com/office/drawing/2014/main" id="{D4ADB36D-E58B-A382-66F0-DECA204000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7990" y="1962065"/>
            <a:ext cx="8526760" cy="2933870"/>
          </a:xfrm>
          <a:prstGeom prst="rect">
            <a:avLst/>
          </a:prstGeom>
        </p:spPr>
      </p:pic>
    </p:spTree>
    <p:extLst>
      <p:ext uri="{BB962C8B-B14F-4D97-AF65-F5344CB8AC3E}">
        <p14:creationId xmlns:p14="http://schemas.microsoft.com/office/powerpoint/2010/main" val="4287104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45</a:t>
            </a:fld>
            <a:endParaRPr lang="en-US"/>
          </a:p>
        </p:txBody>
      </p:sp>
      <p:pic>
        <p:nvPicPr>
          <p:cNvPr id="4" name="Picture 3" descr="A diagram of a diagram&#10;&#10;Description automatically generated">
            <a:extLst>
              <a:ext uri="{FF2B5EF4-FFF2-40B4-BE49-F238E27FC236}">
                <a16:creationId xmlns:a16="http://schemas.microsoft.com/office/drawing/2014/main" id="{AD1B5DCE-F256-53F5-7B08-3FB63C8887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26" y="2007040"/>
            <a:ext cx="8469236" cy="2998464"/>
          </a:xfrm>
          <a:prstGeom prst="rect">
            <a:avLst/>
          </a:prstGeom>
        </p:spPr>
      </p:pic>
      <p:sp>
        <p:nvSpPr>
          <p:cNvPr id="6" name="TextBox 5">
            <a:extLst>
              <a:ext uri="{FF2B5EF4-FFF2-40B4-BE49-F238E27FC236}">
                <a16:creationId xmlns:a16="http://schemas.microsoft.com/office/drawing/2014/main" id="{E6901FF3-86FE-1D0B-8BF5-777067891711}"/>
              </a:ext>
            </a:extLst>
          </p:cNvPr>
          <p:cNvSpPr txBox="1"/>
          <p:nvPr/>
        </p:nvSpPr>
        <p:spPr>
          <a:xfrm>
            <a:off x="2108278" y="1658571"/>
            <a:ext cx="2057400" cy="738664"/>
          </a:xfrm>
          <a:prstGeom prst="rect">
            <a:avLst/>
          </a:prstGeom>
          <a:noFill/>
          <a:ln>
            <a:solidFill>
              <a:schemeClr val="accent1"/>
            </a:solidFill>
          </a:ln>
        </p:spPr>
        <p:txBody>
          <a:bodyPr wrap="square" rtlCol="0">
            <a:spAutoFit/>
          </a:bodyPr>
          <a:lstStyle/>
          <a:p>
            <a:r>
              <a:rPr lang="en-GB" sz="1050" b="1" dirty="0"/>
              <a:t>Walk of Shame</a:t>
            </a:r>
            <a:r>
              <a:rPr lang="en-GB" sz="1050" dirty="0"/>
              <a:t>: The trouble is that we may keep asking, so it makes sense to cache this somehow.</a:t>
            </a:r>
            <a:endParaRPr lang="en-GB" sz="1050" b="1" dirty="0"/>
          </a:p>
        </p:txBody>
      </p:sp>
    </p:spTree>
    <p:extLst>
      <p:ext uri="{BB962C8B-B14F-4D97-AF65-F5344CB8AC3E}">
        <p14:creationId xmlns:p14="http://schemas.microsoft.com/office/powerpoint/2010/main" val="212408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46</a:t>
            </a:fld>
            <a:endParaRPr lang="en-US"/>
          </a:p>
        </p:txBody>
      </p:sp>
      <p:pic>
        <p:nvPicPr>
          <p:cNvPr id="5" name="Picture 4" descr="A diagram of a diagram&#10;&#10;Description automatically generated">
            <a:extLst>
              <a:ext uri="{FF2B5EF4-FFF2-40B4-BE49-F238E27FC236}">
                <a16:creationId xmlns:a16="http://schemas.microsoft.com/office/drawing/2014/main" id="{66F0ECEE-EC9B-3A8F-CE90-3A8C68452A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391" y="2074436"/>
            <a:ext cx="8836665" cy="2738709"/>
          </a:xfrm>
          <a:prstGeom prst="rect">
            <a:avLst/>
          </a:prstGeom>
        </p:spPr>
      </p:pic>
    </p:spTree>
    <p:extLst>
      <p:ext uri="{BB962C8B-B14F-4D97-AF65-F5344CB8AC3E}">
        <p14:creationId xmlns:p14="http://schemas.microsoft.com/office/powerpoint/2010/main" val="30240773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713D961-AECB-623B-E952-DB4F5D01F2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68323"/>
            <a:ext cx="8178800" cy="3721352"/>
          </a:xfrm>
          <a:prstGeom prst="rect">
            <a:avLst/>
          </a:prstGeom>
        </p:spPr>
      </p:pic>
      <p:sp>
        <p:nvSpPr>
          <p:cNvPr id="2" name="Slide Number Placeholder 1">
            <a:extLst>
              <a:ext uri="{FF2B5EF4-FFF2-40B4-BE49-F238E27FC236}">
                <a16:creationId xmlns:a16="http://schemas.microsoft.com/office/drawing/2014/main" id="{0C47AF49-1029-E6F8-FBA0-01C06DFF2C7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47</a:t>
            </a:fld>
            <a:endParaRPr lang="en-US"/>
          </a:p>
        </p:txBody>
      </p:sp>
    </p:spTree>
    <p:extLst>
      <p:ext uri="{BB962C8B-B14F-4D97-AF65-F5344CB8AC3E}">
        <p14:creationId xmlns:p14="http://schemas.microsoft.com/office/powerpoint/2010/main" val="7247654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FF0D5-5FC4-5E1D-6E40-C2A627DDD1E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67BB8D-DC2F-72DB-D37A-FD1F61B3D836}"/>
              </a:ext>
            </a:extLst>
          </p:cNvPr>
          <p:cNvSpPr>
            <a:spLocks noGrp="1"/>
          </p:cNvSpPr>
          <p:nvPr>
            <p:ph type="sldNum" sz="quarter" idx="12"/>
          </p:nvPr>
        </p:nvSpPr>
        <p:spPr/>
        <p:txBody>
          <a:bodyPr/>
          <a:lstStyle/>
          <a:p>
            <a:fld id="{00000000-1234-1234-1234-123412341234}" type="slidenum">
              <a:rPr lang="en-GB" smtClean="0"/>
              <a:pPr/>
              <a:t>48</a:t>
            </a:fld>
            <a:endParaRPr lang="en-GB"/>
          </a:p>
        </p:txBody>
      </p:sp>
      <p:sp>
        <p:nvSpPr>
          <p:cNvPr id="5" name="Google Shape;69;p14">
            <a:extLst>
              <a:ext uri="{FF2B5EF4-FFF2-40B4-BE49-F238E27FC236}">
                <a16:creationId xmlns:a16="http://schemas.microsoft.com/office/drawing/2014/main" id="{817E490B-6DBE-142B-342B-95AFED8C4041}"/>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Putting It Together</a:t>
            </a:r>
          </a:p>
        </p:txBody>
      </p:sp>
    </p:spTree>
    <p:extLst>
      <p:ext uri="{BB962C8B-B14F-4D97-AF65-F5344CB8AC3E}">
        <p14:creationId xmlns:p14="http://schemas.microsoft.com/office/powerpoint/2010/main" val="14678112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2140D-76B6-DA3D-3298-AC80BB973E9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97F80E-D0EF-378A-DBDF-0F55937DDAD4}"/>
              </a:ext>
            </a:extLst>
          </p:cNvPr>
          <p:cNvSpPr>
            <a:spLocks noGrp="1"/>
          </p:cNvSpPr>
          <p:nvPr>
            <p:ph type="sldNum" sz="quarter" idx="12"/>
          </p:nvPr>
        </p:nvSpPr>
        <p:spPr/>
        <p:txBody>
          <a:bodyPr/>
          <a:lstStyle/>
          <a:p>
            <a:fld id="{867D4A06-35AE-BD4A-84A9-613A26F3D41D}" type="slidenum">
              <a:rPr lang="en-US" smtClean="0"/>
              <a:pPr/>
              <a:t>49</a:t>
            </a:fld>
            <a:endParaRPr lang="en-US"/>
          </a:p>
        </p:txBody>
      </p:sp>
      <p:pic>
        <p:nvPicPr>
          <p:cNvPr id="3" name="Picture 2">
            <a:extLst>
              <a:ext uri="{FF2B5EF4-FFF2-40B4-BE49-F238E27FC236}">
                <a16:creationId xmlns:a16="http://schemas.microsoft.com/office/drawing/2014/main" id="{ECFE09ED-2FFA-F536-C3D5-90B07F38ACF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Tree>
    <p:extLst>
      <p:ext uri="{BB962C8B-B14F-4D97-AF65-F5344CB8AC3E}">
        <p14:creationId xmlns:p14="http://schemas.microsoft.com/office/powerpoint/2010/main" val="170876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latin typeface="Chalkboard" panose="03050602040202020205" pitchFamily="66" charset="77"/>
              </a:rPr>
              <a:t>Day Two</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358124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96FB5-A210-4F8D-E58B-32F8EF3E4847}"/>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9DA66406-21AE-65F6-F16F-09F32796A8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25DC7565-1B17-DBE7-DD87-7423CC770FE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50</a:t>
            </a:fld>
            <a:endParaRPr lang="en-US"/>
          </a:p>
        </p:txBody>
      </p:sp>
      <p:sp>
        <p:nvSpPr>
          <p:cNvPr id="5" name="TextBox 4">
            <a:extLst>
              <a:ext uri="{FF2B5EF4-FFF2-40B4-BE49-F238E27FC236}">
                <a16:creationId xmlns:a16="http://schemas.microsoft.com/office/drawing/2014/main" id="{93BC530B-6025-B8C0-34DB-3CBE67947C29}"/>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3DC3D20E-F62C-4EDD-45E8-971E9A070769}"/>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320C77F-D5D1-EE44-8FAF-C624FF358781}"/>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864D1A24-2471-F853-136E-0A2C60F42B09}"/>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0667AA9A-A6C5-7419-284C-15BEBCB04080}"/>
              </a:ext>
            </a:extLst>
          </p:cNvPr>
          <p:cNvSpPr txBox="1"/>
          <p:nvPr/>
        </p:nvSpPr>
        <p:spPr>
          <a:xfrm>
            <a:off x="3606800" y="3515360"/>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D4EFD604-9FF4-C31E-3F59-3CC04518CAC9}"/>
              </a:ext>
            </a:extLst>
          </p:cNvPr>
          <p:cNvSpPr txBox="1"/>
          <p:nvPr/>
        </p:nvSpPr>
        <p:spPr>
          <a:xfrm>
            <a:off x="3972560" y="4441086"/>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0" name="TextBox 9">
            <a:extLst>
              <a:ext uri="{FF2B5EF4-FFF2-40B4-BE49-F238E27FC236}">
                <a16:creationId xmlns:a16="http://schemas.microsoft.com/office/drawing/2014/main" id="{FC61EF91-44D9-2D32-0DF4-E27E40A1D27E}"/>
              </a:ext>
            </a:extLst>
          </p:cNvPr>
          <p:cNvSpPr txBox="1"/>
          <p:nvPr/>
        </p:nvSpPr>
        <p:spPr>
          <a:xfrm>
            <a:off x="5123815" y="446120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5E6FEDB6-84A6-4822-06BE-9C72329182C2}"/>
              </a:ext>
            </a:extLst>
          </p:cNvPr>
          <p:cNvSpPr txBox="1"/>
          <p:nvPr/>
        </p:nvSpPr>
        <p:spPr>
          <a:xfrm>
            <a:off x="5606415" y="3499154"/>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2" name="TextBox 11">
            <a:extLst>
              <a:ext uri="{FF2B5EF4-FFF2-40B4-BE49-F238E27FC236}">
                <a16:creationId xmlns:a16="http://schemas.microsoft.com/office/drawing/2014/main" id="{011DBDE1-48F7-5C45-F950-8B3B46A5CA16}"/>
              </a:ext>
            </a:extLst>
          </p:cNvPr>
          <p:cNvSpPr txBox="1"/>
          <p:nvPr/>
        </p:nvSpPr>
        <p:spPr>
          <a:xfrm>
            <a:off x="7583805" y="351536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Tree>
    <p:extLst>
      <p:ext uri="{BB962C8B-B14F-4D97-AF65-F5344CB8AC3E}">
        <p14:creationId xmlns:p14="http://schemas.microsoft.com/office/powerpoint/2010/main" val="334080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P spid="9" grpId="0" animBg="1"/>
      <p:bldP spid="10" grpId="0" animBg="1"/>
      <p:bldP spid="11"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1D80A-CEE2-1291-BF88-B2621D2320B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4BA225-1E6F-5C8E-AF6E-4F26D55A13F7}"/>
              </a:ext>
            </a:extLst>
          </p:cNvPr>
          <p:cNvSpPr>
            <a:spLocks noGrp="1"/>
          </p:cNvSpPr>
          <p:nvPr>
            <p:ph type="sldNum" sz="quarter" idx="12"/>
          </p:nvPr>
        </p:nvSpPr>
        <p:spPr/>
        <p:txBody>
          <a:bodyPr/>
          <a:lstStyle/>
          <a:p>
            <a:fld id="{867D4A06-35AE-BD4A-84A9-613A26F3D41D}" type="slidenum">
              <a:rPr lang="en-US" smtClean="0"/>
              <a:pPr/>
              <a:t>51</a:t>
            </a:fld>
            <a:endParaRPr lang="en-US"/>
          </a:p>
        </p:txBody>
      </p:sp>
      <p:pic>
        <p:nvPicPr>
          <p:cNvPr id="3" name="Picture 2">
            <a:extLst>
              <a:ext uri="{FF2B5EF4-FFF2-40B4-BE49-F238E27FC236}">
                <a16:creationId xmlns:a16="http://schemas.microsoft.com/office/drawing/2014/main" id="{F129684A-9DAB-D049-36E9-E1FEA6F0D8B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Tree>
    <p:extLst>
      <p:ext uri="{BB962C8B-B14F-4D97-AF65-F5344CB8AC3E}">
        <p14:creationId xmlns:p14="http://schemas.microsoft.com/office/powerpoint/2010/main" val="40774488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D799F-3BFF-CF2C-BCFE-7C5FF7B68810}"/>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434373-D773-777B-731C-AC53671F5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560A8699-4A7E-EEEF-E024-3F28F36D15C0}"/>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52</a:t>
            </a:fld>
            <a:endParaRPr lang="en-US"/>
          </a:p>
        </p:txBody>
      </p:sp>
      <p:sp>
        <p:nvSpPr>
          <p:cNvPr id="6" name="TextBox 5">
            <a:extLst>
              <a:ext uri="{FF2B5EF4-FFF2-40B4-BE49-F238E27FC236}">
                <a16:creationId xmlns:a16="http://schemas.microsoft.com/office/drawing/2014/main" id="{5747FC66-C105-A24F-7836-826A3A3FE267}"/>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89DC0C23-60A1-8DDC-A589-48EF958968A5}"/>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AE128D7-335D-8A3C-53C6-342A11CFB85A}"/>
              </a:ext>
            </a:extLst>
          </p:cNvPr>
          <p:cNvSpPr txBox="1"/>
          <p:nvPr/>
        </p:nvSpPr>
        <p:spPr>
          <a:xfrm>
            <a:off x="5598160" y="3629157"/>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B035D84C-DED3-515A-30FC-7A18B167662F}"/>
              </a:ext>
            </a:extLst>
          </p:cNvPr>
          <p:cNvSpPr txBox="1"/>
          <p:nvPr/>
        </p:nvSpPr>
        <p:spPr>
          <a:xfrm>
            <a:off x="6080760" y="4518172"/>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597B4D1A-791F-815B-F3AF-79FD8C0FC6B7}"/>
              </a:ext>
            </a:extLst>
          </p:cNvPr>
          <p:cNvSpPr txBox="1"/>
          <p:nvPr/>
        </p:nvSpPr>
        <p:spPr>
          <a:xfrm>
            <a:off x="7550150" y="364777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A2DA9CBF-8A63-CA05-CF7D-A78470667E40}"/>
              </a:ext>
            </a:extLst>
          </p:cNvPr>
          <p:cNvSpPr txBox="1"/>
          <p:nvPr/>
        </p:nvSpPr>
        <p:spPr>
          <a:xfrm>
            <a:off x="7221300" y="45181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A2EB6EDA-45C4-6FE1-764B-A459110B41BF}"/>
              </a:ext>
            </a:extLst>
          </p:cNvPr>
          <p:cNvSpPr txBox="1"/>
          <p:nvPr/>
        </p:nvSpPr>
        <p:spPr>
          <a:xfrm>
            <a:off x="4749623" y="193753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Tree>
    <p:extLst>
      <p:ext uri="{BB962C8B-B14F-4D97-AF65-F5344CB8AC3E}">
        <p14:creationId xmlns:p14="http://schemas.microsoft.com/office/powerpoint/2010/main" val="190187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P spid="9"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142C9-E650-02C9-97E7-CB8A77E2742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D67904-2FCA-A940-A215-6271D2E3D9BA}"/>
              </a:ext>
            </a:extLst>
          </p:cNvPr>
          <p:cNvSpPr>
            <a:spLocks noGrp="1"/>
          </p:cNvSpPr>
          <p:nvPr>
            <p:ph type="sldNum" sz="quarter" idx="12"/>
          </p:nvPr>
        </p:nvSpPr>
        <p:spPr/>
        <p:txBody>
          <a:bodyPr/>
          <a:lstStyle/>
          <a:p>
            <a:fld id="{867D4A06-35AE-BD4A-84A9-613A26F3D41D}" type="slidenum">
              <a:rPr lang="en-US" smtClean="0"/>
              <a:pPr/>
              <a:t>53</a:t>
            </a:fld>
            <a:endParaRPr lang="en-US"/>
          </a:p>
        </p:txBody>
      </p:sp>
      <p:pic>
        <p:nvPicPr>
          <p:cNvPr id="3" name="Picture 2">
            <a:extLst>
              <a:ext uri="{FF2B5EF4-FFF2-40B4-BE49-F238E27FC236}">
                <a16:creationId xmlns:a16="http://schemas.microsoft.com/office/drawing/2014/main" id="{8101F8A3-D1B7-62E2-6B93-AC8B1E037346}"/>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8" name="Rectangle 7">
            <a:extLst>
              <a:ext uri="{FF2B5EF4-FFF2-40B4-BE49-F238E27FC236}">
                <a16:creationId xmlns:a16="http://schemas.microsoft.com/office/drawing/2014/main" id="{1F9E0F93-9A03-5A96-DA85-5D602D633E33}"/>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BB0131-6CAC-5ECC-2AF7-C497A70F9BB3}"/>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7ECCC3A-E674-05BF-CF54-D610B3CFF378}"/>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558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BE473-2206-A409-9F4B-DD906910939F}"/>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1B4E35D-9BDB-0150-A3E0-6E4286F79EC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39E4EE36-97BC-36B4-B992-98FEA563A328}"/>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54</a:t>
            </a:fld>
            <a:endParaRPr lang="en-US"/>
          </a:p>
        </p:txBody>
      </p:sp>
      <p:sp>
        <p:nvSpPr>
          <p:cNvPr id="3" name="TextBox 2">
            <a:extLst>
              <a:ext uri="{FF2B5EF4-FFF2-40B4-BE49-F238E27FC236}">
                <a16:creationId xmlns:a16="http://schemas.microsoft.com/office/drawing/2014/main" id="{FA516BD8-3F4A-84EA-C61E-0774616A5DCA}"/>
              </a:ext>
            </a:extLst>
          </p:cNvPr>
          <p:cNvSpPr txBox="1"/>
          <p:nvPr/>
        </p:nvSpPr>
        <p:spPr>
          <a:xfrm>
            <a:off x="6713300" y="56357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5" name="TextBox 4">
            <a:extLst>
              <a:ext uri="{FF2B5EF4-FFF2-40B4-BE49-F238E27FC236}">
                <a16:creationId xmlns:a16="http://schemas.microsoft.com/office/drawing/2014/main" id="{B26A5DF6-29AA-22BB-6C93-4D5A4D653353}"/>
              </a:ext>
            </a:extLst>
          </p:cNvPr>
          <p:cNvSpPr txBox="1"/>
          <p:nvPr/>
        </p:nvSpPr>
        <p:spPr>
          <a:xfrm>
            <a:off x="4089399" y="397289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Tree>
    <p:extLst>
      <p:ext uri="{BB962C8B-B14F-4D97-AF65-F5344CB8AC3E}">
        <p14:creationId xmlns:p14="http://schemas.microsoft.com/office/powerpoint/2010/main" val="171168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42F02-B81A-2C40-A25C-11B22C04DD8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21EA04-00DD-9BF0-8E4E-893A9C766A68}"/>
              </a:ext>
            </a:extLst>
          </p:cNvPr>
          <p:cNvSpPr>
            <a:spLocks noGrp="1"/>
          </p:cNvSpPr>
          <p:nvPr>
            <p:ph type="sldNum" sz="quarter" idx="12"/>
          </p:nvPr>
        </p:nvSpPr>
        <p:spPr/>
        <p:txBody>
          <a:bodyPr/>
          <a:lstStyle/>
          <a:p>
            <a:fld id="{867D4A06-35AE-BD4A-84A9-613A26F3D41D}" type="slidenum">
              <a:rPr lang="en-US" smtClean="0"/>
              <a:pPr/>
              <a:t>55</a:t>
            </a:fld>
            <a:endParaRPr lang="en-US"/>
          </a:p>
        </p:txBody>
      </p:sp>
      <p:pic>
        <p:nvPicPr>
          <p:cNvPr id="3" name="Picture 2">
            <a:extLst>
              <a:ext uri="{FF2B5EF4-FFF2-40B4-BE49-F238E27FC236}">
                <a16:creationId xmlns:a16="http://schemas.microsoft.com/office/drawing/2014/main" id="{A4481627-60CB-F845-812B-392AB49656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Tree>
    <p:extLst>
      <p:ext uri="{BB962C8B-B14F-4D97-AF65-F5344CB8AC3E}">
        <p14:creationId xmlns:p14="http://schemas.microsoft.com/office/powerpoint/2010/main" val="39593668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1E411-9072-24C7-8654-6D701C97ADDD}"/>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CCBD007-3CBC-2B57-1F02-647B76DD0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D2F7D4CC-615F-55CD-58B0-BA4CFB7A1658}"/>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56</a:t>
            </a:fld>
            <a:endParaRPr lang="en-US"/>
          </a:p>
        </p:txBody>
      </p:sp>
      <p:sp>
        <p:nvSpPr>
          <p:cNvPr id="3" name="TextBox 2">
            <a:extLst>
              <a:ext uri="{FF2B5EF4-FFF2-40B4-BE49-F238E27FC236}">
                <a16:creationId xmlns:a16="http://schemas.microsoft.com/office/drawing/2014/main" id="{8BFCAB81-2632-AB95-547F-492127FECCAC}"/>
              </a:ext>
            </a:extLst>
          </p:cNvPr>
          <p:cNvSpPr txBox="1"/>
          <p:nvPr/>
        </p:nvSpPr>
        <p:spPr>
          <a:xfrm>
            <a:off x="1941830" y="34289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D095E607-15F0-E436-58D4-0006361FB023}"/>
              </a:ext>
            </a:extLst>
          </p:cNvPr>
          <p:cNvSpPr txBox="1"/>
          <p:nvPr/>
        </p:nvSpPr>
        <p:spPr>
          <a:xfrm>
            <a:off x="3689350" y="3428998"/>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01E04CE1-5EE6-92FC-3867-1D08E7C35B78}"/>
              </a:ext>
            </a:extLst>
          </p:cNvPr>
          <p:cNvSpPr txBox="1"/>
          <p:nvPr/>
        </p:nvSpPr>
        <p:spPr>
          <a:xfrm rot="18448714">
            <a:off x="5071109" y="2823245"/>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7" name="TextBox 6">
            <a:extLst>
              <a:ext uri="{FF2B5EF4-FFF2-40B4-BE49-F238E27FC236}">
                <a16:creationId xmlns:a16="http://schemas.microsoft.com/office/drawing/2014/main" id="{3DA87966-39E6-DCD4-DCAC-02F019D54F8B}"/>
              </a:ext>
            </a:extLst>
          </p:cNvPr>
          <p:cNvSpPr txBox="1"/>
          <p:nvPr/>
        </p:nvSpPr>
        <p:spPr>
          <a:xfrm rot="1763351">
            <a:off x="6603523" y="32904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8992612D-EB5F-854F-3535-F7B123AF0AED}"/>
              </a:ext>
            </a:extLst>
          </p:cNvPr>
          <p:cNvSpPr txBox="1"/>
          <p:nvPr/>
        </p:nvSpPr>
        <p:spPr>
          <a:xfrm rot="1510312">
            <a:off x="7152791" y="265396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9" name="TextBox 8">
            <a:extLst>
              <a:ext uri="{FF2B5EF4-FFF2-40B4-BE49-F238E27FC236}">
                <a16:creationId xmlns:a16="http://schemas.microsoft.com/office/drawing/2014/main" id="{2008442A-3425-0047-9770-128F6546AB6D}"/>
              </a:ext>
            </a:extLst>
          </p:cNvPr>
          <p:cNvSpPr txBox="1"/>
          <p:nvPr/>
        </p:nvSpPr>
        <p:spPr>
          <a:xfrm rot="18920146">
            <a:off x="5535473" y="3172434"/>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009D3EE6-25C2-F830-933C-40F228CE35A0}"/>
              </a:ext>
            </a:extLst>
          </p:cNvPr>
          <p:cNvSpPr txBox="1"/>
          <p:nvPr/>
        </p:nvSpPr>
        <p:spPr>
          <a:xfrm>
            <a:off x="6327220" y="404670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010DFB86-FF54-E07F-8AC4-488FC269B563}"/>
              </a:ext>
            </a:extLst>
          </p:cNvPr>
          <p:cNvSpPr txBox="1"/>
          <p:nvPr/>
        </p:nvSpPr>
        <p:spPr>
          <a:xfrm>
            <a:off x="3777060" y="3892811"/>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2" name="TextBox 11">
            <a:extLst>
              <a:ext uri="{FF2B5EF4-FFF2-40B4-BE49-F238E27FC236}">
                <a16:creationId xmlns:a16="http://schemas.microsoft.com/office/drawing/2014/main" id="{F7C99016-A236-082B-4FB8-83DF93851474}"/>
              </a:ext>
            </a:extLst>
          </p:cNvPr>
          <p:cNvSpPr txBox="1"/>
          <p:nvPr/>
        </p:nvSpPr>
        <p:spPr>
          <a:xfrm rot="4297132">
            <a:off x="2996242" y="4399315"/>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Tree>
    <p:extLst>
      <p:ext uri="{BB962C8B-B14F-4D97-AF65-F5344CB8AC3E}">
        <p14:creationId xmlns:p14="http://schemas.microsoft.com/office/powerpoint/2010/main" val="200090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164EA-764B-3539-F4AB-39BCBADBA43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DEDC7A-C51C-C09F-608C-FB7FFC5806BA}"/>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57</a:t>
            </a:fld>
            <a:endParaRPr lang="en-US"/>
          </a:p>
        </p:txBody>
      </p:sp>
      <p:pic>
        <p:nvPicPr>
          <p:cNvPr id="3" name="Picture 2">
            <a:extLst>
              <a:ext uri="{FF2B5EF4-FFF2-40B4-BE49-F238E27FC236}">
                <a16:creationId xmlns:a16="http://schemas.microsoft.com/office/drawing/2014/main" id="{CF99C921-E00E-0109-9E2A-0C0CEE7B53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8AE17F4B-3AD4-A67D-A19F-E598AF508A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097EA85D-EEF0-AF87-589A-DA9BD3FF95A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79576C77-8AE8-B4E0-115B-567CDD7BBBA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8EFFFDD-2C8F-4BEA-A36B-5566736CC1C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ABF1D1A0-1E72-211E-0B32-13899381043C}"/>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FA0900E2-60DD-7BF7-42A4-C4111CBDC3CF}"/>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DE8D28FC-CBE3-70A4-D01E-0BF8FF3E86CB}"/>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00C56C1-6305-6B44-9030-E1D277E3FCAC}"/>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CD629788-E075-89E7-0102-0D1896C4EDDF}"/>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559454D8-B60B-DC4A-F1BB-1390FEFC1038}"/>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263A7437-2428-40AB-9331-617CCD2E75CB}"/>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330ABEB3-2D94-240F-AC94-2CF64C6A6677}"/>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26142465-E30C-0304-CE1F-A2D1C810BB6A}"/>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09049BE8-4DAE-7341-897B-1680C33AA381}"/>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BAD39EF2-3015-07A8-DB04-2D0441E41062}"/>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1DE007E4-D2E9-62F7-A8EC-842954822B91}"/>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F4B8C366-839D-E913-08D7-1D47D4B3F919}"/>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8360F419-549A-5988-A23C-AEFD01074B75}"/>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3A352DF1-6BCB-2C0E-BCAA-4D0704AC6238}"/>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17A3169F-FCB9-4501-6F92-A1E0C6BD4F42}"/>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5E50798E-A8D5-867F-7DE2-FD46B0EF29A3}"/>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B14F1AE7-7F5C-193B-9139-91697759AD84}"/>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AA01B278-7A5D-D67C-9EAD-4FBB1F0A526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9B5FB1C5-8EFE-F4EF-F90E-57BF5B1AF6E0}"/>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80B0B34B-1DDD-7032-E365-698EC64BD712}"/>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67AB52C2-D32D-FEBB-D0D1-C9E38F309190}"/>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C5EF7B20-0176-2A28-71B0-7AFF9D22CE63}"/>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F6C7477A-0B6F-781F-CD44-6469B7B2FE05}"/>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0812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60523-28AE-3DC0-6FEC-BA7DAE1E9BCB}"/>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CB5CBD3-3874-2D06-517A-89CF646204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E58208C1-EFA6-24D3-B2B6-D794E41B0835}"/>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58</a:t>
            </a:fld>
            <a:endParaRPr lang="en-US"/>
          </a:p>
        </p:txBody>
      </p:sp>
    </p:spTree>
    <p:extLst>
      <p:ext uri="{BB962C8B-B14F-4D97-AF65-F5344CB8AC3E}">
        <p14:creationId xmlns:p14="http://schemas.microsoft.com/office/powerpoint/2010/main" val="40906927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DBA8A-53AA-0652-5986-E99BBFFB65B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CDE335-D53C-82CB-5547-EE4D3A337904}"/>
              </a:ext>
            </a:extLst>
          </p:cNvPr>
          <p:cNvSpPr>
            <a:spLocks noGrp="1"/>
          </p:cNvSpPr>
          <p:nvPr>
            <p:ph type="sldNum" sz="quarter" idx="12"/>
          </p:nvPr>
        </p:nvSpPr>
        <p:spPr/>
        <p:txBody>
          <a:bodyPr/>
          <a:lstStyle/>
          <a:p>
            <a:fld id="{867D4A06-35AE-BD4A-84A9-613A26F3D41D}" type="slidenum">
              <a:rPr lang="en-US" smtClean="0"/>
              <a:pPr/>
              <a:t>59</a:t>
            </a:fld>
            <a:endParaRPr lang="en-US"/>
          </a:p>
        </p:txBody>
      </p:sp>
      <p:sp>
        <p:nvSpPr>
          <p:cNvPr id="6" name="TextBox 5">
            <a:extLst>
              <a:ext uri="{FF2B5EF4-FFF2-40B4-BE49-F238E27FC236}">
                <a16:creationId xmlns:a16="http://schemas.microsoft.com/office/drawing/2014/main" id="{1E19C28A-F9D5-3F0C-A4BD-2602F7283153}"/>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2F1B4A7F-0767-95AD-5A23-9EF2F61F4793}"/>
              </a:ext>
            </a:extLst>
          </p:cNvPr>
          <p:cNvSpPr txBox="1"/>
          <p:nvPr/>
        </p:nvSpPr>
        <p:spPr>
          <a:xfrm>
            <a:off x="742188" y="1866553"/>
            <a:ext cx="3451860" cy="400110"/>
          </a:xfrm>
          <a:prstGeom prst="rect">
            <a:avLst/>
          </a:prstGeom>
          <a:noFill/>
        </p:spPr>
        <p:txBody>
          <a:bodyPr wrap="square" rtlCol="0">
            <a:spAutoFit/>
          </a:bodyPr>
          <a:lstStyle/>
          <a:p>
            <a:r>
              <a:rPr lang="en-GB" sz="2000" dirty="0"/>
              <a:t> Flow</a:t>
            </a:r>
          </a:p>
        </p:txBody>
      </p:sp>
      <p:sp>
        <p:nvSpPr>
          <p:cNvPr id="2" name="Title 3">
            <a:extLst>
              <a:ext uri="{FF2B5EF4-FFF2-40B4-BE49-F238E27FC236}">
                <a16:creationId xmlns:a16="http://schemas.microsoft.com/office/drawing/2014/main" id="{538E5FE6-6637-B0DB-0683-433E7F8A1A72}"/>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E1CC2FB3-2533-E661-D967-51FC90EA6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535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2452A-8015-B1EE-E983-73F815FC12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C26C17D-C2A1-C8E8-2A18-EC1D4CD5FF9E}"/>
              </a:ext>
            </a:extLst>
          </p:cNvPr>
          <p:cNvSpPr>
            <a:spLocks noGrp="1"/>
          </p:cNvSpPr>
          <p:nvPr>
            <p:ph type="title"/>
          </p:nvPr>
        </p:nvSpPr>
        <p:spPr/>
        <p:txBody>
          <a:bodyPr/>
          <a:lstStyle/>
          <a:p>
            <a:r>
              <a:rPr lang="en-US" dirty="0">
                <a:latin typeface="Chalkboard" panose="03050602040202020205" pitchFamily="66" charset="77"/>
              </a:rPr>
              <a:t>Flow</a:t>
            </a:r>
          </a:p>
        </p:txBody>
      </p:sp>
      <p:sp>
        <p:nvSpPr>
          <p:cNvPr id="4" name="Text Placeholder 3">
            <a:extLst>
              <a:ext uri="{FF2B5EF4-FFF2-40B4-BE49-F238E27FC236}">
                <a16:creationId xmlns:a16="http://schemas.microsoft.com/office/drawing/2014/main" id="{ACE417BB-EC40-7489-B311-90E46D06DABF}"/>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F69CF43F-D065-8A99-8A67-FE07EBCC70BE}"/>
              </a:ext>
            </a:extLst>
          </p:cNvPr>
          <p:cNvSpPr>
            <a:spLocks noGrp="1"/>
          </p:cNvSpPr>
          <p:nvPr>
            <p:ph type="sldNum" sz="quarter" idx="12"/>
          </p:nvPr>
        </p:nvSpPr>
        <p:spPr/>
        <p:txBody>
          <a:bodyPr/>
          <a:lstStyle/>
          <a:p>
            <a:fld id="{867D4A06-35AE-BD4A-84A9-613A26F3D41D}" type="slidenum">
              <a:rPr lang="en-US" smtClean="0"/>
              <a:pPr/>
              <a:t>6</a:t>
            </a:fld>
            <a:endParaRPr lang="en-US"/>
          </a:p>
        </p:txBody>
      </p:sp>
    </p:spTree>
    <p:extLst>
      <p:ext uri="{BB962C8B-B14F-4D97-AF65-F5344CB8AC3E}">
        <p14:creationId xmlns:p14="http://schemas.microsoft.com/office/powerpoint/2010/main" val="23948993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07069-C6E9-F9F7-4918-B1241554B60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BDE957-19EC-9EC5-59A1-105952FC13A3}"/>
              </a:ext>
            </a:extLst>
          </p:cNvPr>
          <p:cNvSpPr>
            <a:spLocks noGrp="1"/>
          </p:cNvSpPr>
          <p:nvPr>
            <p:ph type="sldNum" sz="quarter" idx="12"/>
          </p:nvPr>
        </p:nvSpPr>
        <p:spPr/>
        <p:txBody>
          <a:bodyPr/>
          <a:lstStyle/>
          <a:p>
            <a:fld id="{00000000-1234-1234-1234-123412341234}" type="slidenum">
              <a:rPr lang="en-GB" smtClean="0"/>
              <a:pPr/>
              <a:t>60</a:t>
            </a:fld>
            <a:endParaRPr lang="en-GB"/>
          </a:p>
        </p:txBody>
      </p:sp>
      <p:sp>
        <p:nvSpPr>
          <p:cNvPr id="5" name="Google Shape;69;p14">
            <a:extLst>
              <a:ext uri="{FF2B5EF4-FFF2-40B4-BE49-F238E27FC236}">
                <a16:creationId xmlns:a16="http://schemas.microsoft.com/office/drawing/2014/main" id="{2B5025B8-ADB2-2FFE-E988-43613A49B5C4}"/>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Reactive Architectures</a:t>
            </a:r>
          </a:p>
        </p:txBody>
      </p:sp>
    </p:spTree>
    <p:extLst>
      <p:ext uri="{BB962C8B-B14F-4D97-AF65-F5344CB8AC3E}">
        <p14:creationId xmlns:p14="http://schemas.microsoft.com/office/powerpoint/2010/main" val="25906549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CF1782-52F3-081E-AD56-1B312B421310}"/>
              </a:ext>
            </a:extLst>
          </p:cNvPr>
          <p:cNvSpPr txBox="1"/>
          <p:nvPr/>
        </p:nvSpPr>
        <p:spPr>
          <a:xfrm>
            <a:off x="203606" y="239233"/>
            <a:ext cx="3781295" cy="461665"/>
          </a:xfrm>
          <a:prstGeom prst="rect">
            <a:avLst/>
          </a:prstGeom>
          <a:noFill/>
          <a:ln w="19050">
            <a:solidFill>
              <a:schemeClr val="accent1"/>
            </a:solidFill>
          </a:ln>
        </p:spPr>
        <p:txBody>
          <a:bodyPr wrap="square" rtlCol="0">
            <a:spAutoFit/>
          </a:bodyPr>
          <a:lstStyle/>
          <a:p>
            <a:r>
              <a:rPr lang="en-US" sz="2400" dirty="0">
                <a:latin typeface="Chalkboard" panose="03050602040202020205" pitchFamily="66" charset="77"/>
              </a:rPr>
              <a:t>The Reactive Manifesto</a:t>
            </a:r>
          </a:p>
        </p:txBody>
      </p:sp>
      <p:sp>
        <p:nvSpPr>
          <p:cNvPr id="8" name="TextBox 7">
            <a:extLst>
              <a:ext uri="{FF2B5EF4-FFF2-40B4-BE49-F238E27FC236}">
                <a16:creationId xmlns:a16="http://schemas.microsoft.com/office/drawing/2014/main" id="{FFBB745C-30F4-79D9-C30F-7045D52B40CC}"/>
              </a:ext>
            </a:extLst>
          </p:cNvPr>
          <p:cNvSpPr txBox="1"/>
          <p:nvPr/>
        </p:nvSpPr>
        <p:spPr>
          <a:xfrm>
            <a:off x="203606" y="783072"/>
            <a:ext cx="8601727" cy="738664"/>
          </a:xfrm>
          <a:prstGeom prst="rect">
            <a:avLst/>
          </a:prstGeom>
          <a:noFill/>
          <a:ln w="19050">
            <a:solidFill>
              <a:schemeClr val="accent1"/>
            </a:solidFill>
          </a:ln>
        </p:spPr>
        <p:txBody>
          <a:bodyPr wrap="square" rtlCol="0">
            <a:spAutoFit/>
          </a:bodyPr>
          <a:lstStyle/>
          <a:p>
            <a:r>
              <a:rPr lang="en-US" sz="1400" dirty="0">
                <a:latin typeface="Chalkboard" panose="03050602040202020205" pitchFamily="66" charset="77"/>
              </a:rPr>
              <a:t>Published in September 2014</a:t>
            </a:r>
          </a:p>
          <a:p>
            <a:r>
              <a:rPr lang="en-US" sz="1400" dirty="0">
                <a:latin typeface="Chalkboard" panose="03050602040202020205" pitchFamily="66" charset="77"/>
              </a:rPr>
              <a:t>Author(s): </a:t>
            </a:r>
            <a:r>
              <a:rPr lang="en-GB" sz="1400" dirty="0">
                <a:latin typeface="Chalkboard" panose="03050602040202020205" pitchFamily="66" charset="77"/>
              </a:rPr>
              <a:t>Jonas </a:t>
            </a:r>
            <a:r>
              <a:rPr lang="en-GB" sz="1400" dirty="0" err="1">
                <a:latin typeface="Chalkboard" panose="03050602040202020205" pitchFamily="66" charset="77"/>
              </a:rPr>
              <a:t>Bonér</a:t>
            </a:r>
            <a:r>
              <a:rPr lang="en-US" sz="1400" dirty="0">
                <a:latin typeface="Chalkboard" panose="03050602040202020205" pitchFamily="66" charset="77"/>
              </a:rPr>
              <a:t> (</a:t>
            </a:r>
            <a:r>
              <a:rPr lang="en-GB" sz="1400" dirty="0">
                <a:latin typeface="Chalkboard" panose="03050602040202020205" pitchFamily="66" charset="77"/>
              </a:rPr>
              <a:t>Erik Meijer, Martin </a:t>
            </a:r>
            <a:r>
              <a:rPr lang="en-GB" sz="1400" dirty="0" err="1">
                <a:latin typeface="Chalkboard" panose="03050602040202020205" pitchFamily="66" charset="77"/>
              </a:rPr>
              <a:t>Odersky</a:t>
            </a:r>
            <a:r>
              <a:rPr lang="en-GB" sz="1400" dirty="0">
                <a:latin typeface="Chalkboard" panose="03050602040202020205" pitchFamily="66" charset="77"/>
              </a:rPr>
              <a:t>, Greg Young, Martin Thompson, Roland Kuhn, James Ward and Guillaume Bort</a:t>
            </a:r>
            <a:r>
              <a:rPr lang="en-US" sz="1400" dirty="0">
                <a:latin typeface="Chalkboard" panose="03050602040202020205" pitchFamily="66" charset="77"/>
              </a:rPr>
              <a:t>)</a:t>
            </a:r>
          </a:p>
        </p:txBody>
      </p:sp>
      <p:sp>
        <p:nvSpPr>
          <p:cNvPr id="9" name="TextBox 8">
            <a:extLst>
              <a:ext uri="{FF2B5EF4-FFF2-40B4-BE49-F238E27FC236}">
                <a16:creationId xmlns:a16="http://schemas.microsoft.com/office/drawing/2014/main" id="{D61BF76C-7FAC-48BD-394E-E39BBD5A9AA6}"/>
              </a:ext>
            </a:extLst>
          </p:cNvPr>
          <p:cNvSpPr txBox="1"/>
          <p:nvPr/>
        </p:nvSpPr>
        <p:spPr>
          <a:xfrm>
            <a:off x="203606" y="1662184"/>
            <a:ext cx="5883927"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Defines an architectural style: </a:t>
            </a:r>
            <a:r>
              <a:rPr lang="en-GB" b="1" dirty="0">
                <a:latin typeface="Chalkboard" panose="03050602040202020205" pitchFamily="66" charset="77"/>
              </a:rPr>
              <a:t>Reactive Applications</a:t>
            </a:r>
            <a:endParaRPr lang="en-US" b="1" dirty="0">
              <a:latin typeface="Chalkboard" panose="03050602040202020205" pitchFamily="66" charset="77"/>
            </a:endParaRPr>
          </a:p>
        </p:txBody>
      </p:sp>
      <p:sp>
        <p:nvSpPr>
          <p:cNvPr id="10" name="TextBox 9">
            <a:extLst>
              <a:ext uri="{FF2B5EF4-FFF2-40B4-BE49-F238E27FC236}">
                <a16:creationId xmlns:a16="http://schemas.microsoft.com/office/drawing/2014/main" id="{51E1E8F9-55AF-E151-4532-47EEAE9D2555}"/>
              </a:ext>
            </a:extLst>
          </p:cNvPr>
          <p:cNvSpPr txBox="1"/>
          <p:nvPr/>
        </p:nvSpPr>
        <p:spPr>
          <a:xfrm>
            <a:off x="203606" y="2199401"/>
            <a:ext cx="3781295"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Write applications that:</a:t>
            </a:r>
          </a:p>
        </p:txBody>
      </p:sp>
      <p:sp>
        <p:nvSpPr>
          <p:cNvPr id="11" name="TextBox 10">
            <a:extLst>
              <a:ext uri="{FF2B5EF4-FFF2-40B4-BE49-F238E27FC236}">
                <a16:creationId xmlns:a16="http://schemas.microsoft.com/office/drawing/2014/main" id="{91F21644-4153-292F-CC02-D43E2A611973}"/>
              </a:ext>
            </a:extLst>
          </p:cNvPr>
          <p:cNvSpPr txBox="1"/>
          <p:nvPr/>
        </p:nvSpPr>
        <p:spPr>
          <a:xfrm>
            <a:off x="852233" y="2736618"/>
            <a:ext cx="7004833"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events</a:t>
            </a:r>
            <a:r>
              <a:rPr lang="en-GB" sz="1600" dirty="0">
                <a:latin typeface="Chalkboard" panose="03050602040202020205" pitchFamily="66" charset="77"/>
              </a:rPr>
              <a:t>: their event-driven nature enables the following qualities</a:t>
            </a:r>
          </a:p>
        </p:txBody>
      </p:sp>
      <p:sp>
        <p:nvSpPr>
          <p:cNvPr id="12" name="TextBox 11">
            <a:extLst>
              <a:ext uri="{FF2B5EF4-FFF2-40B4-BE49-F238E27FC236}">
                <a16:creationId xmlns:a16="http://schemas.microsoft.com/office/drawing/2014/main" id="{BA3095E8-B8B0-19A3-838F-9F6A85F426D9}"/>
              </a:ext>
            </a:extLst>
          </p:cNvPr>
          <p:cNvSpPr txBox="1"/>
          <p:nvPr/>
        </p:nvSpPr>
        <p:spPr>
          <a:xfrm>
            <a:off x="1732765" y="3288382"/>
            <a:ext cx="6827035"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load</a:t>
            </a:r>
            <a:r>
              <a:rPr lang="en-GB" sz="1600" dirty="0">
                <a:latin typeface="Chalkboard" panose="03050602040202020205" pitchFamily="66" charset="77"/>
              </a:rPr>
              <a:t>: focus on scalability rather than single-user performance</a:t>
            </a:r>
          </a:p>
        </p:txBody>
      </p:sp>
      <p:sp>
        <p:nvSpPr>
          <p:cNvPr id="13" name="TextBox 12">
            <a:extLst>
              <a:ext uri="{FF2B5EF4-FFF2-40B4-BE49-F238E27FC236}">
                <a16:creationId xmlns:a16="http://schemas.microsoft.com/office/drawing/2014/main" id="{C088CA92-5911-28A5-BD51-30B99AA1B1CB}"/>
              </a:ext>
            </a:extLst>
          </p:cNvPr>
          <p:cNvSpPr txBox="1"/>
          <p:nvPr/>
        </p:nvSpPr>
        <p:spPr>
          <a:xfrm>
            <a:off x="1732765" y="3844918"/>
            <a:ext cx="71318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failure</a:t>
            </a:r>
            <a:r>
              <a:rPr lang="en-GB" sz="1600" dirty="0">
                <a:latin typeface="Chalkboard" panose="03050602040202020205" pitchFamily="66" charset="77"/>
              </a:rPr>
              <a:t>: resilient systems with the ability to recover at all levels</a:t>
            </a:r>
          </a:p>
        </p:txBody>
      </p:sp>
      <p:sp>
        <p:nvSpPr>
          <p:cNvPr id="14" name="TextBox 13">
            <a:extLst>
              <a:ext uri="{FF2B5EF4-FFF2-40B4-BE49-F238E27FC236}">
                <a16:creationId xmlns:a16="http://schemas.microsoft.com/office/drawing/2014/main" id="{79C118F2-B80C-A186-46DC-21B3313F1E20}"/>
              </a:ext>
            </a:extLst>
          </p:cNvPr>
          <p:cNvSpPr txBox="1"/>
          <p:nvPr/>
        </p:nvSpPr>
        <p:spPr>
          <a:xfrm>
            <a:off x="1732765" y="4446058"/>
            <a:ext cx="66492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users</a:t>
            </a:r>
            <a:r>
              <a:rPr lang="en-GB" sz="1600" dirty="0">
                <a:latin typeface="Chalkboard" panose="03050602040202020205" pitchFamily="66" charset="77"/>
              </a:rPr>
              <a:t>: combine the above for an interactive user experience</a:t>
            </a:r>
          </a:p>
        </p:txBody>
      </p:sp>
      <p:sp>
        <p:nvSpPr>
          <p:cNvPr id="15" name="TextBox 14">
            <a:extLst>
              <a:ext uri="{FF2B5EF4-FFF2-40B4-BE49-F238E27FC236}">
                <a16:creationId xmlns:a16="http://schemas.microsoft.com/office/drawing/2014/main" id="{625CE5E8-B303-D0F0-9C5A-7399B7CCAB9E}"/>
              </a:ext>
            </a:extLst>
          </p:cNvPr>
          <p:cNvSpPr txBox="1"/>
          <p:nvPr/>
        </p:nvSpPr>
        <p:spPr>
          <a:xfrm>
            <a:off x="748573" y="5047198"/>
            <a:ext cx="7811227" cy="1077218"/>
          </a:xfrm>
          <a:prstGeom prst="rect">
            <a:avLst/>
          </a:prstGeom>
          <a:noFill/>
          <a:ln w="19050">
            <a:solidFill>
              <a:schemeClr val="accent1"/>
            </a:solidFill>
          </a:ln>
        </p:spPr>
        <p:txBody>
          <a:bodyPr wrap="square" rtlCol="0">
            <a:spAutoFit/>
          </a:bodyPr>
          <a:lstStyle/>
          <a:p>
            <a:r>
              <a:rPr lang="en-GB" sz="1600" b="1" dirty="0">
                <a:latin typeface="Chalkboard" panose="03050602040202020205" pitchFamily="66" charset="77"/>
              </a:rPr>
              <a:t>Responsive</a:t>
            </a:r>
            <a:r>
              <a:rPr lang="en-GB" sz="1600" dirty="0">
                <a:latin typeface="Chalkboard" panose="03050602040202020205" pitchFamily="66" charset="77"/>
              </a:rPr>
              <a:t>: The system responds in a timely manner.</a:t>
            </a:r>
          </a:p>
          <a:p>
            <a:r>
              <a:rPr lang="en-GB" sz="1600" b="1" dirty="0">
                <a:latin typeface="Chalkboard" panose="03050602040202020205" pitchFamily="66" charset="77"/>
              </a:rPr>
              <a:t>Resilient</a:t>
            </a:r>
            <a:r>
              <a:rPr lang="en-GB" sz="1600" dirty="0">
                <a:latin typeface="Chalkboard" panose="03050602040202020205" pitchFamily="66" charset="77"/>
              </a:rPr>
              <a:t>: The system stays responsive in the presence of failure.</a:t>
            </a:r>
          </a:p>
          <a:p>
            <a:r>
              <a:rPr lang="en-GB" sz="1600" b="1" dirty="0">
                <a:latin typeface="Chalkboard" panose="03050602040202020205" pitchFamily="66" charset="77"/>
              </a:rPr>
              <a:t>Elastic</a:t>
            </a:r>
            <a:r>
              <a:rPr lang="en-GB" sz="1600" dirty="0">
                <a:latin typeface="Chalkboard" panose="03050602040202020205" pitchFamily="66" charset="77"/>
              </a:rPr>
              <a:t>: The system stays responsive under varying workload.</a:t>
            </a:r>
          </a:p>
          <a:p>
            <a:r>
              <a:rPr lang="en-GB" sz="1600" b="1" dirty="0">
                <a:latin typeface="Chalkboard" panose="03050602040202020205" pitchFamily="66" charset="77"/>
              </a:rPr>
              <a:t>Message Driven</a:t>
            </a:r>
            <a:r>
              <a:rPr lang="en-GB" sz="1600" dirty="0">
                <a:latin typeface="Chalkboard" panose="03050602040202020205" pitchFamily="66" charset="77"/>
              </a:rPr>
              <a:t>: Rely on asynchronous message passing</a:t>
            </a:r>
          </a:p>
        </p:txBody>
      </p:sp>
      <p:sp>
        <p:nvSpPr>
          <p:cNvPr id="16" name="TextBox 15">
            <a:extLst>
              <a:ext uri="{FF2B5EF4-FFF2-40B4-BE49-F238E27FC236}">
                <a16:creationId xmlns:a16="http://schemas.microsoft.com/office/drawing/2014/main" id="{0EAF4AFE-9D25-3E43-0ACE-A000C3B41E0C}"/>
              </a:ext>
            </a:extLst>
          </p:cNvPr>
          <p:cNvSpPr txBox="1"/>
          <p:nvPr/>
        </p:nvSpPr>
        <p:spPr>
          <a:xfrm>
            <a:off x="203606" y="6342399"/>
            <a:ext cx="3781295" cy="253916"/>
          </a:xfrm>
          <a:prstGeom prst="rect">
            <a:avLst/>
          </a:prstGeom>
          <a:noFill/>
          <a:ln w="19050">
            <a:solidFill>
              <a:schemeClr val="accent1"/>
            </a:solidFill>
          </a:ln>
        </p:spPr>
        <p:txBody>
          <a:bodyPr wrap="square" rtlCol="0">
            <a:spAutoFit/>
          </a:bodyPr>
          <a:lstStyle/>
          <a:p>
            <a:r>
              <a:rPr lang="en-GB" sz="1050" b="1" dirty="0">
                <a:hlinkClick r:id="rId3"/>
              </a:rPr>
              <a:t>https://</a:t>
            </a:r>
            <a:r>
              <a:rPr lang="en-GB" sz="1050" b="1" dirty="0" err="1">
                <a:hlinkClick r:id="rId3"/>
              </a:rPr>
              <a:t>www.reactivemanifesto.org</a:t>
            </a:r>
            <a:r>
              <a:rPr lang="en-GB" sz="1050" b="1" dirty="0">
                <a:hlinkClick r:id="rId3"/>
              </a:rPr>
              <a:t>/</a:t>
            </a:r>
            <a:endParaRPr lang="en-GB" sz="1050" dirty="0"/>
          </a:p>
        </p:txBody>
      </p:sp>
      <p:sp>
        <p:nvSpPr>
          <p:cNvPr id="4" name="Slide Number Placeholder 3">
            <a:extLst>
              <a:ext uri="{FF2B5EF4-FFF2-40B4-BE49-F238E27FC236}">
                <a16:creationId xmlns:a16="http://schemas.microsoft.com/office/drawing/2014/main" id="{3DF702BF-2850-9CAC-EB3D-9D99724CF2E1}"/>
              </a:ext>
            </a:extLst>
          </p:cNvPr>
          <p:cNvSpPr>
            <a:spLocks noGrp="1"/>
          </p:cNvSpPr>
          <p:nvPr>
            <p:ph type="sldNum" sz="quarter" idx="12"/>
          </p:nvPr>
        </p:nvSpPr>
        <p:spPr/>
        <p:txBody>
          <a:bodyPr/>
          <a:lstStyle/>
          <a:p>
            <a:fld id="{D8273862-4A78-4144-8C8C-371630D2B803}" type="slidenum">
              <a:rPr lang="en-US" smtClean="0"/>
              <a:t>61</a:t>
            </a:fld>
            <a:endParaRPr lang="en-US"/>
          </a:p>
        </p:txBody>
      </p:sp>
    </p:spTree>
    <p:extLst>
      <p:ext uri="{BB962C8B-B14F-4D97-AF65-F5344CB8AC3E}">
        <p14:creationId xmlns:p14="http://schemas.microsoft.com/office/powerpoint/2010/main" val="415060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4150A-7A70-BCA1-F441-FA5B7CAAB56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10B73E4-12CA-1128-B379-D2CD31B1B895}"/>
              </a:ext>
            </a:extLst>
          </p:cNvPr>
          <p:cNvSpPr txBox="1"/>
          <p:nvPr/>
        </p:nvSpPr>
        <p:spPr>
          <a:xfrm>
            <a:off x="3832496" y="4073251"/>
            <a:ext cx="1927067"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none" rtlCol="0">
            <a:spAutoFit/>
          </a:bodyPr>
          <a:lstStyle/>
          <a:p>
            <a:pPr algn="ctr"/>
            <a:r>
              <a:rPr lang="en-US" sz="2100" dirty="0"/>
              <a:t>Message Driven</a:t>
            </a:r>
          </a:p>
        </p:txBody>
      </p:sp>
      <p:sp>
        <p:nvSpPr>
          <p:cNvPr id="9" name="TextBox 8">
            <a:extLst>
              <a:ext uri="{FF2B5EF4-FFF2-40B4-BE49-F238E27FC236}">
                <a16:creationId xmlns:a16="http://schemas.microsoft.com/office/drawing/2014/main" id="{3D276628-BEE1-57AC-46B1-B6D0010C36B4}"/>
              </a:ext>
            </a:extLst>
          </p:cNvPr>
          <p:cNvSpPr txBox="1"/>
          <p:nvPr/>
        </p:nvSpPr>
        <p:spPr>
          <a:xfrm>
            <a:off x="3857575" y="2505067"/>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Responsive</a:t>
            </a:r>
          </a:p>
        </p:txBody>
      </p:sp>
      <p:sp>
        <p:nvSpPr>
          <p:cNvPr id="10" name="TextBox 9">
            <a:extLst>
              <a:ext uri="{FF2B5EF4-FFF2-40B4-BE49-F238E27FC236}">
                <a16:creationId xmlns:a16="http://schemas.microsoft.com/office/drawing/2014/main" id="{24B53BB6-226A-8973-CBCC-0180D0289222}"/>
              </a:ext>
            </a:extLst>
          </p:cNvPr>
          <p:cNvSpPr txBox="1"/>
          <p:nvPr/>
        </p:nvSpPr>
        <p:spPr>
          <a:xfrm>
            <a:off x="6018404" y="3230876"/>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Resilient</a:t>
            </a:r>
          </a:p>
        </p:txBody>
      </p:sp>
      <p:sp>
        <p:nvSpPr>
          <p:cNvPr id="11" name="TextBox 10">
            <a:extLst>
              <a:ext uri="{FF2B5EF4-FFF2-40B4-BE49-F238E27FC236}">
                <a16:creationId xmlns:a16="http://schemas.microsoft.com/office/drawing/2014/main" id="{C9E5A2F6-B1F5-97D1-9D19-E291876A5553}"/>
              </a:ext>
            </a:extLst>
          </p:cNvPr>
          <p:cNvSpPr txBox="1"/>
          <p:nvPr/>
        </p:nvSpPr>
        <p:spPr>
          <a:xfrm>
            <a:off x="1642123" y="3214435"/>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Elastic</a:t>
            </a:r>
          </a:p>
        </p:txBody>
      </p:sp>
      <p:cxnSp>
        <p:nvCxnSpPr>
          <p:cNvPr id="13" name="Straight Arrow Connector 12">
            <a:extLst>
              <a:ext uri="{FF2B5EF4-FFF2-40B4-BE49-F238E27FC236}">
                <a16:creationId xmlns:a16="http://schemas.microsoft.com/office/drawing/2014/main" id="{55E2BF75-3558-07ED-BBDF-233A357D4FBB}"/>
              </a:ext>
            </a:extLst>
          </p:cNvPr>
          <p:cNvCxnSpPr>
            <a:cxnSpLocks/>
          </p:cNvCxnSpPr>
          <p:nvPr/>
        </p:nvCxnSpPr>
        <p:spPr>
          <a:xfrm flipV="1">
            <a:off x="4767719" y="2952227"/>
            <a:ext cx="0" cy="99112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81AB04E-1C1F-550A-2FFC-E49271F4D905}"/>
              </a:ext>
            </a:extLst>
          </p:cNvPr>
          <p:cNvCxnSpPr>
            <a:cxnSpLocks/>
          </p:cNvCxnSpPr>
          <p:nvPr/>
        </p:nvCxnSpPr>
        <p:spPr>
          <a:xfrm>
            <a:off x="3621589" y="3431348"/>
            <a:ext cx="2306354" cy="0"/>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F7FABCF-75F0-6DD6-B251-95802F171866}"/>
              </a:ext>
            </a:extLst>
          </p:cNvPr>
          <p:cNvCxnSpPr>
            <a:cxnSpLocks/>
          </p:cNvCxnSpPr>
          <p:nvPr/>
        </p:nvCxnSpPr>
        <p:spPr>
          <a:xfrm flipV="1">
            <a:off x="2617940" y="2665695"/>
            <a:ext cx="1121079" cy="44310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2ED361B-D056-3781-1FE3-B9A6C88B033F}"/>
              </a:ext>
            </a:extLst>
          </p:cNvPr>
          <p:cNvCxnSpPr>
            <a:cxnSpLocks/>
          </p:cNvCxnSpPr>
          <p:nvPr/>
        </p:nvCxnSpPr>
        <p:spPr>
          <a:xfrm flipH="1" flipV="1">
            <a:off x="5866878" y="2665696"/>
            <a:ext cx="1310536" cy="47912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47D86C-BC93-104A-970F-1A76C3AE530A}"/>
              </a:ext>
            </a:extLst>
          </p:cNvPr>
          <p:cNvCxnSpPr>
            <a:cxnSpLocks/>
          </p:cNvCxnSpPr>
          <p:nvPr/>
        </p:nvCxnSpPr>
        <p:spPr>
          <a:xfrm flipH="1" flipV="1">
            <a:off x="2610112" y="3623291"/>
            <a:ext cx="1128908" cy="65356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F18319C-F5BC-1D16-F57B-11E128088CF6}"/>
              </a:ext>
            </a:extLst>
          </p:cNvPr>
          <p:cNvCxnSpPr>
            <a:cxnSpLocks/>
          </p:cNvCxnSpPr>
          <p:nvPr/>
        </p:nvCxnSpPr>
        <p:spPr>
          <a:xfrm flipV="1">
            <a:off x="5815209" y="3720091"/>
            <a:ext cx="1361422" cy="6037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0A44BF-0935-8E3A-03B3-38975B3CC7DC}"/>
              </a:ext>
            </a:extLst>
          </p:cNvPr>
          <p:cNvCxnSpPr>
            <a:cxnSpLocks/>
          </p:cNvCxnSpPr>
          <p:nvPr/>
        </p:nvCxnSpPr>
        <p:spPr>
          <a:xfrm>
            <a:off x="512002" y="3821221"/>
            <a:ext cx="7383311" cy="70459"/>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FE41DA-B770-F676-BC0A-F7B20C7DFAD2}"/>
              </a:ext>
            </a:extLst>
          </p:cNvPr>
          <p:cNvCxnSpPr>
            <a:cxnSpLocks/>
          </p:cNvCxnSpPr>
          <p:nvPr/>
        </p:nvCxnSpPr>
        <p:spPr>
          <a:xfrm>
            <a:off x="512002" y="2952228"/>
            <a:ext cx="7473126" cy="1565"/>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DD11A61-947A-F5A5-9D25-51A34DDCDB77}"/>
              </a:ext>
            </a:extLst>
          </p:cNvPr>
          <p:cNvSpPr txBox="1"/>
          <p:nvPr/>
        </p:nvSpPr>
        <p:spPr>
          <a:xfrm>
            <a:off x="512002" y="2543567"/>
            <a:ext cx="981727" cy="323165"/>
          </a:xfrm>
          <a:prstGeom prst="rect">
            <a:avLst/>
          </a:prstGeom>
          <a:noFill/>
        </p:spPr>
        <p:txBody>
          <a:bodyPr wrap="square" rtlCol="0">
            <a:spAutoFit/>
          </a:bodyPr>
          <a:lstStyle/>
          <a:p>
            <a:r>
              <a:rPr lang="en-US" sz="1500" b="1" dirty="0"/>
              <a:t>Value</a:t>
            </a:r>
          </a:p>
        </p:txBody>
      </p:sp>
      <p:sp>
        <p:nvSpPr>
          <p:cNvPr id="38" name="TextBox 37">
            <a:extLst>
              <a:ext uri="{FF2B5EF4-FFF2-40B4-BE49-F238E27FC236}">
                <a16:creationId xmlns:a16="http://schemas.microsoft.com/office/drawing/2014/main" id="{0AE2871B-6D3C-A3B5-ABA6-3C2714987FE1}"/>
              </a:ext>
            </a:extLst>
          </p:cNvPr>
          <p:cNvSpPr txBox="1"/>
          <p:nvPr/>
        </p:nvSpPr>
        <p:spPr>
          <a:xfrm>
            <a:off x="481901" y="3214436"/>
            <a:ext cx="981727" cy="323165"/>
          </a:xfrm>
          <a:prstGeom prst="rect">
            <a:avLst/>
          </a:prstGeom>
          <a:noFill/>
        </p:spPr>
        <p:txBody>
          <a:bodyPr wrap="square" rtlCol="0">
            <a:spAutoFit/>
          </a:bodyPr>
          <a:lstStyle/>
          <a:p>
            <a:r>
              <a:rPr lang="en-US" sz="1500" b="1" dirty="0"/>
              <a:t>Form</a:t>
            </a:r>
          </a:p>
        </p:txBody>
      </p:sp>
      <p:sp>
        <p:nvSpPr>
          <p:cNvPr id="39" name="TextBox 38">
            <a:extLst>
              <a:ext uri="{FF2B5EF4-FFF2-40B4-BE49-F238E27FC236}">
                <a16:creationId xmlns:a16="http://schemas.microsoft.com/office/drawing/2014/main" id="{233C01DB-C690-048A-9F5C-CCD46239885E}"/>
              </a:ext>
            </a:extLst>
          </p:cNvPr>
          <p:cNvSpPr txBox="1"/>
          <p:nvPr/>
        </p:nvSpPr>
        <p:spPr>
          <a:xfrm>
            <a:off x="481900" y="4048341"/>
            <a:ext cx="981727" cy="323165"/>
          </a:xfrm>
          <a:prstGeom prst="rect">
            <a:avLst/>
          </a:prstGeom>
          <a:noFill/>
        </p:spPr>
        <p:txBody>
          <a:bodyPr wrap="square" rtlCol="0">
            <a:spAutoFit/>
          </a:bodyPr>
          <a:lstStyle/>
          <a:p>
            <a:r>
              <a:rPr lang="en-US" sz="1500" b="1" dirty="0"/>
              <a:t>Means</a:t>
            </a:r>
          </a:p>
        </p:txBody>
      </p:sp>
      <p:sp>
        <p:nvSpPr>
          <p:cNvPr id="4" name="Slide Number Placeholder 3">
            <a:extLst>
              <a:ext uri="{FF2B5EF4-FFF2-40B4-BE49-F238E27FC236}">
                <a16:creationId xmlns:a16="http://schemas.microsoft.com/office/drawing/2014/main" id="{D7DA9E86-6B83-B6A0-E144-C976FAB47F80}"/>
              </a:ext>
            </a:extLst>
          </p:cNvPr>
          <p:cNvSpPr>
            <a:spLocks noGrp="1"/>
          </p:cNvSpPr>
          <p:nvPr>
            <p:ph type="sldNum" sz="quarter" idx="12"/>
          </p:nvPr>
        </p:nvSpPr>
        <p:spPr/>
        <p:txBody>
          <a:bodyPr/>
          <a:lstStyle/>
          <a:p>
            <a:fld id="{D8273862-4A78-4144-8C8C-371630D2B803}" type="slidenum">
              <a:rPr lang="en-US" smtClean="0"/>
              <a:t>62</a:t>
            </a:fld>
            <a:endParaRPr lang="en-US"/>
          </a:p>
        </p:txBody>
      </p:sp>
    </p:spTree>
    <p:extLst>
      <p:ext uri="{BB962C8B-B14F-4D97-AF65-F5344CB8AC3E}">
        <p14:creationId xmlns:p14="http://schemas.microsoft.com/office/powerpoint/2010/main" val="5321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548E253-7718-8C2E-593B-CEF52B6D0D1C}"/>
              </a:ext>
            </a:extLst>
          </p:cNvPr>
          <p:cNvPicPr>
            <a:picLocks noChangeAspect="1"/>
          </p:cNvPicPr>
          <p:nvPr/>
        </p:nvPicPr>
        <p:blipFill>
          <a:blip r:embed="rId3"/>
          <a:stretch>
            <a:fillRect/>
          </a:stretch>
        </p:blipFill>
        <p:spPr>
          <a:xfrm>
            <a:off x="482600" y="1517206"/>
            <a:ext cx="8178800" cy="3823588"/>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63</a:t>
            </a:fld>
            <a:endParaRPr lang="en-US"/>
          </a:p>
        </p:txBody>
      </p:sp>
      <p:sp>
        <p:nvSpPr>
          <p:cNvPr id="6" name="TextBox 5">
            <a:extLst>
              <a:ext uri="{FF2B5EF4-FFF2-40B4-BE49-F238E27FC236}">
                <a16:creationId xmlns:a16="http://schemas.microsoft.com/office/drawing/2014/main" id="{45124530-8385-EEE5-F75E-1CD0688767E2}"/>
              </a:ext>
            </a:extLst>
          </p:cNvPr>
          <p:cNvSpPr txBox="1"/>
          <p:nvPr/>
        </p:nvSpPr>
        <p:spPr>
          <a:xfrm>
            <a:off x="4572001" y="4492930"/>
            <a:ext cx="408940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Message Passing</a:t>
            </a:r>
            <a:r>
              <a:rPr lang="en-US" sz="1400" dirty="0">
                <a:latin typeface="Chalkboard" panose="03050602040202020205" pitchFamily="66" charset="77"/>
              </a:rPr>
              <a:t> is an asynchronous method of communication – both parties do not have to be simultaneously present for communication to occur, instead mail is delivered to ‘mailbox’ of some form for later retrieval.</a:t>
            </a:r>
          </a:p>
        </p:txBody>
      </p:sp>
    </p:spTree>
    <p:extLst>
      <p:ext uri="{BB962C8B-B14F-4D97-AF65-F5344CB8AC3E}">
        <p14:creationId xmlns:p14="http://schemas.microsoft.com/office/powerpoint/2010/main" val="15083227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20E29CD-6B0F-AB67-8C58-F5ED1E7C9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1686" y="1034898"/>
            <a:ext cx="8178800" cy="4068952"/>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64</a:t>
            </a:fld>
            <a:endParaRPr lang="en-US"/>
          </a:p>
        </p:txBody>
      </p:sp>
    </p:spTree>
    <p:extLst>
      <p:ext uri="{BB962C8B-B14F-4D97-AF65-F5344CB8AC3E}">
        <p14:creationId xmlns:p14="http://schemas.microsoft.com/office/powerpoint/2010/main" val="23824265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95FE477-2FF4-96C8-16E5-D6812E0440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2171509"/>
            <a:ext cx="8178800" cy="2514980"/>
          </a:xfrm>
          <a:prstGeom prst="rect">
            <a:avLst/>
          </a:prstGeom>
        </p:spPr>
      </p:pic>
      <p:sp>
        <p:nvSpPr>
          <p:cNvPr id="2" name="Slide Number Placeholder 1">
            <a:extLst>
              <a:ext uri="{FF2B5EF4-FFF2-40B4-BE49-F238E27FC236}">
                <a16:creationId xmlns:a16="http://schemas.microsoft.com/office/drawing/2014/main" id="{73576A3B-FC9F-7AAB-AEC3-F317FA581E4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65</a:t>
            </a:fld>
            <a:endParaRPr lang="en-US"/>
          </a:p>
        </p:txBody>
      </p:sp>
      <p:sp>
        <p:nvSpPr>
          <p:cNvPr id="6" name="TextBox 5">
            <a:extLst>
              <a:ext uri="{FF2B5EF4-FFF2-40B4-BE49-F238E27FC236}">
                <a16:creationId xmlns:a16="http://schemas.microsoft.com/office/drawing/2014/main" id="{95849108-ACED-F1BB-59A6-883AC36CAFD9}"/>
              </a:ext>
            </a:extLst>
          </p:cNvPr>
          <p:cNvSpPr txBox="1"/>
          <p:nvPr/>
        </p:nvSpPr>
        <p:spPr>
          <a:xfrm>
            <a:off x="2089344" y="4944250"/>
            <a:ext cx="3185390"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Partitioning</a:t>
            </a:r>
            <a:r>
              <a:rPr lang="en-US" sz="1400" dirty="0">
                <a:latin typeface="Chalkboard" panose="03050602040202020205" pitchFamily="66" charset="77"/>
              </a:rPr>
              <a:t> Partition to take advantage of parallelism in the system, tasks that could be done concurrently with each other</a:t>
            </a:r>
          </a:p>
        </p:txBody>
      </p:sp>
      <p:sp>
        <p:nvSpPr>
          <p:cNvPr id="7" name="TextBox 6">
            <a:extLst>
              <a:ext uri="{FF2B5EF4-FFF2-40B4-BE49-F238E27FC236}">
                <a16:creationId xmlns:a16="http://schemas.microsoft.com/office/drawing/2014/main" id="{0FB1E42F-7134-3493-8447-E0D6EDBE809D}"/>
              </a:ext>
            </a:extLst>
          </p:cNvPr>
          <p:cNvSpPr txBox="1"/>
          <p:nvPr/>
        </p:nvSpPr>
        <p:spPr>
          <a:xfrm>
            <a:off x="5511800" y="1233487"/>
            <a:ext cx="321845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Coordinate Dataflow</a:t>
            </a:r>
            <a:r>
              <a:rPr lang="en-US" sz="1400" dirty="0">
                <a:latin typeface="Chalkboard" panose="03050602040202020205" pitchFamily="66" charset="77"/>
              </a:rPr>
              <a:t> A reactive </a:t>
            </a:r>
            <a:r>
              <a:rPr lang="en-US" sz="1400" i="1" dirty="0">
                <a:latin typeface="Chalkboard" panose="03050602040202020205" pitchFamily="66" charset="77"/>
              </a:rPr>
              <a:t>principle</a:t>
            </a:r>
            <a:r>
              <a:rPr lang="en-US" sz="1400" dirty="0">
                <a:latin typeface="Chalkboard" panose="03050602040202020205" pitchFamily="66" charset="77"/>
              </a:rPr>
              <a:t> where we “orchestrate a continuous steady flow of information” focusing on division by behavior, not structure</a:t>
            </a:r>
          </a:p>
        </p:txBody>
      </p:sp>
    </p:spTree>
    <p:extLst>
      <p:ext uri="{BB962C8B-B14F-4D97-AF65-F5344CB8AC3E}">
        <p14:creationId xmlns:p14="http://schemas.microsoft.com/office/powerpoint/2010/main" val="40928597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4E8A5E2C-E6C6-41C8-75D9-A4E2539CB433}"/>
              </a:ext>
            </a:extLst>
          </p:cNvPr>
          <p:cNvPicPr>
            <a:picLocks noChangeAspect="1"/>
          </p:cNvPicPr>
          <p:nvPr/>
        </p:nvPicPr>
        <p:blipFill>
          <a:blip r:embed="rId3"/>
          <a:stretch>
            <a:fillRect/>
          </a:stretch>
        </p:blipFill>
        <p:spPr>
          <a:xfrm>
            <a:off x="482600" y="2038604"/>
            <a:ext cx="8178800" cy="2780790"/>
          </a:xfrm>
          <a:prstGeom prst="rect">
            <a:avLst/>
          </a:prstGeom>
        </p:spPr>
      </p:pic>
      <p:sp>
        <p:nvSpPr>
          <p:cNvPr id="2" name="Slide Number Placeholder 1">
            <a:extLst>
              <a:ext uri="{FF2B5EF4-FFF2-40B4-BE49-F238E27FC236}">
                <a16:creationId xmlns:a16="http://schemas.microsoft.com/office/drawing/2014/main" id="{F67BE061-E71C-8AF1-7CB2-C03BC003533D}"/>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66</a:t>
            </a:fld>
            <a:endParaRPr lang="en-US"/>
          </a:p>
        </p:txBody>
      </p:sp>
      <p:sp>
        <p:nvSpPr>
          <p:cNvPr id="8" name="TextBox 7">
            <a:extLst>
              <a:ext uri="{FF2B5EF4-FFF2-40B4-BE49-F238E27FC236}">
                <a16:creationId xmlns:a16="http://schemas.microsoft.com/office/drawing/2014/main" id="{03B270A4-26B9-579B-EB5A-A137418FD094}"/>
              </a:ext>
            </a:extLst>
          </p:cNvPr>
          <p:cNvSpPr txBox="1"/>
          <p:nvPr/>
        </p:nvSpPr>
        <p:spPr>
          <a:xfrm>
            <a:off x="751852" y="4819394"/>
            <a:ext cx="3820148"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Bulkheads</a:t>
            </a:r>
            <a:r>
              <a:rPr lang="en-US" sz="1400" dirty="0">
                <a:latin typeface="Chalkboard" panose="03050602040202020205" pitchFamily="66" charset="77"/>
              </a:rPr>
              <a:t>: In an  asynchronous conversation a fault does not propagate back up the chain – we have a bulkhead that protects us against failure</a:t>
            </a:r>
          </a:p>
        </p:txBody>
      </p:sp>
    </p:spTree>
    <p:extLst>
      <p:ext uri="{BB962C8B-B14F-4D97-AF65-F5344CB8AC3E}">
        <p14:creationId xmlns:p14="http://schemas.microsoft.com/office/powerpoint/2010/main" val="9013474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1D03248-2955-A60E-611D-C4AB73C34F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278" y="959643"/>
            <a:ext cx="7596910" cy="4178300"/>
          </a:xfrm>
          <a:prstGeom prst="rect">
            <a:avLst/>
          </a:prstGeom>
        </p:spPr>
      </p:pic>
      <p:sp>
        <p:nvSpPr>
          <p:cNvPr id="2" name="Slide Number Placeholder 1">
            <a:extLst>
              <a:ext uri="{FF2B5EF4-FFF2-40B4-BE49-F238E27FC236}">
                <a16:creationId xmlns:a16="http://schemas.microsoft.com/office/drawing/2014/main" id="{5A1CCAC3-E06B-54D6-2CA5-DB7C19FECF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67</a:t>
            </a:fld>
            <a:endParaRPr lang="en-US"/>
          </a:p>
        </p:txBody>
      </p:sp>
      <p:sp>
        <p:nvSpPr>
          <p:cNvPr id="3" name="TextBox 2">
            <a:extLst>
              <a:ext uri="{FF2B5EF4-FFF2-40B4-BE49-F238E27FC236}">
                <a16:creationId xmlns:a16="http://schemas.microsoft.com/office/drawing/2014/main" id="{420987AA-C62B-DDAF-009B-6ECB33ACAE5D}"/>
              </a:ext>
            </a:extLst>
          </p:cNvPr>
          <p:cNvSpPr txBox="1"/>
          <p:nvPr/>
        </p:nvSpPr>
        <p:spPr>
          <a:xfrm>
            <a:off x="628650" y="5313581"/>
            <a:ext cx="3462854"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Blocking Retry</a:t>
            </a:r>
            <a:r>
              <a:rPr lang="en-US" sz="1400" dirty="0">
                <a:latin typeface="Chalkboard" panose="03050602040202020205" pitchFamily="66" charset="77"/>
              </a:rPr>
              <a:t>: Blocking Retry – when we keep trying to process a message, such as when we cannot connect to a DB and retry, creates backpressure as we slow consumption</a:t>
            </a:r>
            <a:r>
              <a:rPr lang="en-US" sz="1400" i="1" dirty="0">
                <a:latin typeface="Chalkboard" panose="03050602040202020205" pitchFamily="66" charset="77"/>
              </a:rPr>
              <a:t>.</a:t>
            </a:r>
            <a:r>
              <a:rPr lang="en-US" sz="1400" dirty="0">
                <a:latin typeface="Chalkboard" panose="03050602040202020205" pitchFamily="66" charset="77"/>
              </a:rPr>
              <a:t> </a:t>
            </a:r>
          </a:p>
        </p:txBody>
      </p:sp>
    </p:spTree>
    <p:extLst>
      <p:ext uri="{BB962C8B-B14F-4D97-AF65-F5344CB8AC3E}">
        <p14:creationId xmlns:p14="http://schemas.microsoft.com/office/powerpoint/2010/main" val="9822236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463032A-A813-4937-0EF1-C6D7056707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27428"/>
            <a:ext cx="8178800" cy="3803142"/>
          </a:xfrm>
          <a:prstGeom prst="rect">
            <a:avLst/>
          </a:prstGeom>
        </p:spPr>
      </p:pic>
      <p:sp>
        <p:nvSpPr>
          <p:cNvPr id="4" name="Slide Number Placeholder 3">
            <a:extLst>
              <a:ext uri="{FF2B5EF4-FFF2-40B4-BE49-F238E27FC236}">
                <a16:creationId xmlns:a16="http://schemas.microsoft.com/office/drawing/2014/main" id="{DF2EA2E8-FF47-94AB-ABEB-CB1C42009102}"/>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68</a:t>
            </a:fld>
            <a:endParaRPr lang="en-US"/>
          </a:p>
        </p:txBody>
      </p:sp>
    </p:spTree>
    <p:extLst>
      <p:ext uri="{BB962C8B-B14F-4D97-AF65-F5344CB8AC3E}">
        <p14:creationId xmlns:p14="http://schemas.microsoft.com/office/powerpoint/2010/main" val="1888282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1F8DDA9-12E2-A568-A0D7-A4857FB0AE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66087"/>
            <a:ext cx="8178800" cy="3925824"/>
          </a:xfrm>
          <a:prstGeom prst="rect">
            <a:avLst/>
          </a:prstGeom>
        </p:spPr>
      </p:pic>
      <p:sp>
        <p:nvSpPr>
          <p:cNvPr id="2" name="Slide Number Placeholder 1">
            <a:extLst>
              <a:ext uri="{FF2B5EF4-FFF2-40B4-BE49-F238E27FC236}">
                <a16:creationId xmlns:a16="http://schemas.microsoft.com/office/drawing/2014/main" id="{85E20BDF-7995-C864-2F75-60B7E4D7C97B}"/>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69</a:t>
            </a:fld>
            <a:endParaRPr lang="en-US"/>
          </a:p>
        </p:txBody>
      </p:sp>
    </p:spTree>
    <p:extLst>
      <p:ext uri="{BB962C8B-B14F-4D97-AF65-F5344CB8AC3E}">
        <p14:creationId xmlns:p14="http://schemas.microsoft.com/office/powerpoint/2010/main" val="1488604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7</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a:t>Paper Workflows</a:t>
            </a:r>
            <a:endParaRPr lang="en-GB" dirty="0"/>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t>“My life looked good on paper - where, in fact, almost all of it was being lived.”  - Martin Amis</a:t>
            </a:r>
          </a:p>
        </p:txBody>
      </p:sp>
    </p:spTree>
    <p:extLst>
      <p:ext uri="{BB962C8B-B14F-4D97-AF65-F5344CB8AC3E}">
        <p14:creationId xmlns:p14="http://schemas.microsoft.com/office/powerpoint/2010/main" val="8359032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2F3018DB-796D-3EF3-A3F0-CBD9D4FC75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4915" y="1339850"/>
            <a:ext cx="5532317" cy="4176900"/>
          </a:xfrm>
          <a:prstGeom prst="rect">
            <a:avLst/>
          </a:prstGeom>
        </p:spPr>
      </p:pic>
      <p:sp>
        <p:nvSpPr>
          <p:cNvPr id="2" name="Slide Number Placeholder 1">
            <a:extLst>
              <a:ext uri="{FF2B5EF4-FFF2-40B4-BE49-F238E27FC236}">
                <a16:creationId xmlns:a16="http://schemas.microsoft.com/office/drawing/2014/main" id="{2AFB1C24-F74E-1272-1C6C-21EFA941E459}"/>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70</a:t>
            </a:fld>
            <a:endParaRPr lang="en-US"/>
          </a:p>
        </p:txBody>
      </p:sp>
    </p:spTree>
    <p:extLst>
      <p:ext uri="{BB962C8B-B14F-4D97-AF65-F5344CB8AC3E}">
        <p14:creationId xmlns:p14="http://schemas.microsoft.com/office/powerpoint/2010/main" val="27898551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product&#10;&#10;Description automatically generated">
            <a:extLst>
              <a:ext uri="{FF2B5EF4-FFF2-40B4-BE49-F238E27FC236}">
                <a16:creationId xmlns:a16="http://schemas.microsoft.com/office/drawing/2014/main" id="{34911762-0994-17A6-3C1D-93C59AA3BA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0907" y="1634067"/>
            <a:ext cx="8569893" cy="3449383"/>
          </a:xfrm>
          <a:prstGeom prst="rect">
            <a:avLst/>
          </a:prstGeom>
        </p:spPr>
      </p:pic>
      <p:sp>
        <p:nvSpPr>
          <p:cNvPr id="4" name="Slide Number Placeholder 3">
            <a:extLst>
              <a:ext uri="{FF2B5EF4-FFF2-40B4-BE49-F238E27FC236}">
                <a16:creationId xmlns:a16="http://schemas.microsoft.com/office/drawing/2014/main" id="{E03DC23D-6039-73D7-056B-3178AF382FA9}"/>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71</a:t>
            </a:fld>
            <a:endParaRPr lang="en-US"/>
          </a:p>
        </p:txBody>
      </p:sp>
    </p:spTree>
    <p:extLst>
      <p:ext uri="{BB962C8B-B14F-4D97-AF65-F5344CB8AC3E}">
        <p14:creationId xmlns:p14="http://schemas.microsoft.com/office/powerpoint/2010/main" val="40872536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FEBE4-420E-582F-5F61-21C9B5549FB9}"/>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8E71E9D3-23A0-3DC3-618D-FB39ACEF00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414971"/>
            <a:ext cx="8178800" cy="4028057"/>
          </a:xfrm>
          <a:prstGeom prst="rect">
            <a:avLst/>
          </a:prstGeom>
        </p:spPr>
      </p:pic>
      <p:sp>
        <p:nvSpPr>
          <p:cNvPr id="4" name="Slide Number Placeholder 3">
            <a:extLst>
              <a:ext uri="{FF2B5EF4-FFF2-40B4-BE49-F238E27FC236}">
                <a16:creationId xmlns:a16="http://schemas.microsoft.com/office/drawing/2014/main" id="{E560C0F4-27BE-56A4-FAC3-8F5AFBF8C6E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72</a:t>
            </a:fld>
            <a:endParaRPr lang="en-US"/>
          </a:p>
        </p:txBody>
      </p:sp>
    </p:spTree>
    <p:extLst>
      <p:ext uri="{BB962C8B-B14F-4D97-AF65-F5344CB8AC3E}">
        <p14:creationId xmlns:p14="http://schemas.microsoft.com/office/powerpoint/2010/main" val="32327477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E881-FD6C-DAC6-973C-B6FC669F1BA1}"/>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CCB9083D-A0F7-6710-C278-8B330C40BF4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9254" y="1339850"/>
            <a:ext cx="5665493" cy="4178300"/>
          </a:xfrm>
          <a:prstGeom prst="rect">
            <a:avLst/>
          </a:prstGeom>
        </p:spPr>
      </p:pic>
      <p:sp>
        <p:nvSpPr>
          <p:cNvPr id="2" name="Slide Number Placeholder 1">
            <a:extLst>
              <a:ext uri="{FF2B5EF4-FFF2-40B4-BE49-F238E27FC236}">
                <a16:creationId xmlns:a16="http://schemas.microsoft.com/office/drawing/2014/main" id="{CAF703E5-D05B-7AD5-02D4-CFDBF33B0ACF}"/>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73</a:t>
            </a:fld>
            <a:endParaRPr lang="en-US"/>
          </a:p>
        </p:txBody>
      </p:sp>
    </p:spTree>
    <p:extLst>
      <p:ext uri="{BB962C8B-B14F-4D97-AF65-F5344CB8AC3E}">
        <p14:creationId xmlns:p14="http://schemas.microsoft.com/office/powerpoint/2010/main" val="33750718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5B0B5-7B70-8747-AF0B-C543983619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635601-DEAE-68C9-55CD-DFF6688D620A}"/>
              </a:ext>
            </a:extLst>
          </p:cNvPr>
          <p:cNvSpPr>
            <a:spLocks noGrp="1"/>
          </p:cNvSpPr>
          <p:nvPr>
            <p:ph type="title"/>
          </p:nvPr>
        </p:nvSpPr>
        <p:spPr/>
        <p:txBody>
          <a:bodyPr/>
          <a:lstStyle/>
          <a:p>
            <a:r>
              <a:rPr lang="en-US" dirty="0">
                <a:latin typeface="Chalkboard" panose="03050602040202020205" pitchFamily="66" charset="77"/>
              </a:rPr>
              <a:t>Process Automation</a:t>
            </a:r>
          </a:p>
        </p:txBody>
      </p:sp>
      <p:sp>
        <p:nvSpPr>
          <p:cNvPr id="4" name="Text Placeholder 3">
            <a:extLst>
              <a:ext uri="{FF2B5EF4-FFF2-40B4-BE49-F238E27FC236}">
                <a16:creationId xmlns:a16="http://schemas.microsoft.com/office/drawing/2014/main" id="{ED60A866-464E-CC71-C4DB-CBDEBE2A5695}"/>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3E26C1CC-A706-394E-93B7-648D20114179}"/>
              </a:ext>
            </a:extLst>
          </p:cNvPr>
          <p:cNvSpPr>
            <a:spLocks noGrp="1"/>
          </p:cNvSpPr>
          <p:nvPr>
            <p:ph type="sldNum" sz="quarter" idx="12"/>
          </p:nvPr>
        </p:nvSpPr>
        <p:spPr/>
        <p:txBody>
          <a:bodyPr/>
          <a:lstStyle/>
          <a:p>
            <a:fld id="{867D4A06-35AE-BD4A-84A9-613A26F3D41D}" type="slidenum">
              <a:rPr lang="en-US" smtClean="0"/>
              <a:pPr/>
              <a:t>74</a:t>
            </a:fld>
            <a:endParaRPr lang="en-US"/>
          </a:p>
        </p:txBody>
      </p:sp>
    </p:spTree>
    <p:extLst>
      <p:ext uri="{BB962C8B-B14F-4D97-AF65-F5344CB8AC3E}">
        <p14:creationId xmlns:p14="http://schemas.microsoft.com/office/powerpoint/2010/main" val="33232616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E1E94E20-3A58-45EF-07B0-8C19BF4719E6}"/>
            </a:ext>
          </a:extLst>
        </p:cNvPr>
        <p:cNvGrpSpPr/>
        <p:nvPr/>
      </p:nvGrpSpPr>
      <p:grpSpPr>
        <a:xfrm>
          <a:off x="0" y="0"/>
          <a:ext cx="0" cy="0"/>
          <a:chOff x="0" y="0"/>
          <a:chExt cx="0" cy="0"/>
        </a:xfrm>
      </p:grpSpPr>
      <p:sp>
        <p:nvSpPr>
          <p:cNvPr id="422" name="Google Shape;422;p83">
            <a:extLst>
              <a:ext uri="{FF2B5EF4-FFF2-40B4-BE49-F238E27FC236}">
                <a16:creationId xmlns:a16="http://schemas.microsoft.com/office/drawing/2014/main" id="{8C96BB2B-83D3-4764-48E0-F92362FB315C}"/>
              </a:ext>
            </a:extLst>
          </p:cNvPr>
          <p:cNvSpPr txBox="1">
            <a:spLocks noGrp="1"/>
          </p:cNvSpPr>
          <p:nvPr>
            <p:ph type="title"/>
          </p:nvPr>
        </p:nvSpPr>
        <p:spPr>
          <a:xfrm>
            <a:off x="808250" y="495105"/>
            <a:ext cx="8520600" cy="572700"/>
          </a:xfrm>
          <a:prstGeom prst="rect">
            <a:avLst/>
          </a:prstGeom>
        </p:spPr>
        <p:txBody>
          <a:bodyPr spcFirstLastPara="1" vert="horz" wrap="square" lIns="91425" tIns="91425" rIns="91425" bIns="91425" rtlCol="0" anchor="t" anchorCtr="0">
            <a:noAutofit/>
          </a:bodyPr>
          <a:lstStyle/>
          <a:p>
            <a:pPr algn="l"/>
            <a:r>
              <a:rPr lang="en-GB" sz="2800" dirty="0"/>
              <a:t>What is a microservice?</a:t>
            </a:r>
            <a:endParaRPr sz="2800" dirty="0"/>
          </a:p>
        </p:txBody>
      </p:sp>
      <p:sp>
        <p:nvSpPr>
          <p:cNvPr id="423" name="Google Shape;423;p83">
            <a:extLst>
              <a:ext uri="{FF2B5EF4-FFF2-40B4-BE49-F238E27FC236}">
                <a16:creationId xmlns:a16="http://schemas.microsoft.com/office/drawing/2014/main" id="{D6753EE9-4624-31E0-9930-4A424B0F566D}"/>
              </a:ext>
            </a:extLst>
          </p:cNvPr>
          <p:cNvSpPr txBox="1"/>
          <p:nvPr/>
        </p:nvSpPr>
        <p:spPr>
          <a:xfrm>
            <a:off x="726600" y="2608350"/>
            <a:ext cx="7690800" cy="1641300"/>
          </a:xfrm>
          <a:prstGeom prst="rect">
            <a:avLst/>
          </a:prstGeom>
          <a:noFill/>
          <a:ln>
            <a:noFill/>
          </a:ln>
        </p:spPr>
        <p:txBody>
          <a:bodyPr spcFirstLastPara="1" wrap="square" lIns="91425" tIns="91425" rIns="91425" bIns="91425" anchor="t" anchorCtr="0">
            <a:noAutofit/>
          </a:bodyPr>
          <a:lstStyle/>
          <a:p>
            <a:pPr algn="ctr"/>
            <a:r>
              <a:rPr lang="en-GB" dirty="0">
                <a:latin typeface="Ubuntu"/>
                <a:ea typeface="Ubuntu"/>
                <a:cs typeface="Ubuntu"/>
                <a:sym typeface="Ubuntu"/>
              </a:rPr>
              <a:t>SOA is focused on business </a:t>
            </a:r>
            <a:r>
              <a:rPr lang="en-GB" i="1" dirty="0">
                <a:latin typeface="Ubuntu"/>
                <a:ea typeface="Ubuntu"/>
                <a:cs typeface="Ubuntu"/>
                <a:sym typeface="Ubuntu"/>
              </a:rPr>
              <a:t>processes</a:t>
            </a:r>
            <a:r>
              <a:rPr lang="en-GB" dirty="0">
                <a:latin typeface="Ubuntu"/>
                <a:ea typeface="Ubuntu"/>
                <a:cs typeface="Ubuntu"/>
                <a:sym typeface="Ubuntu"/>
              </a:rPr>
              <a:t>. These </a:t>
            </a:r>
            <a:r>
              <a:rPr lang="en-GB" i="1" dirty="0">
                <a:latin typeface="Ubuntu"/>
                <a:ea typeface="Ubuntu"/>
                <a:cs typeface="Ubuntu"/>
                <a:sym typeface="Ubuntu"/>
              </a:rPr>
              <a:t>processes</a:t>
            </a:r>
            <a:r>
              <a:rPr lang="en-GB" dirty="0">
                <a:latin typeface="Ubuntu"/>
                <a:ea typeface="Ubuntu"/>
                <a:cs typeface="Ubuntu"/>
                <a:sym typeface="Ubuntu"/>
              </a:rPr>
              <a:t> are performed in different steps (also called </a:t>
            </a:r>
            <a:r>
              <a:rPr lang="en-GB" i="1" dirty="0">
                <a:latin typeface="Ubuntu"/>
                <a:ea typeface="Ubuntu"/>
                <a:cs typeface="Ubuntu"/>
                <a:sym typeface="Ubuntu"/>
              </a:rPr>
              <a:t>activities</a:t>
            </a:r>
            <a:r>
              <a:rPr lang="en-GB" dirty="0">
                <a:latin typeface="Ubuntu"/>
                <a:ea typeface="Ubuntu"/>
                <a:cs typeface="Ubuntu"/>
                <a:sym typeface="Ubuntu"/>
              </a:rPr>
              <a:t> or </a:t>
            </a:r>
            <a:r>
              <a:rPr lang="en-GB" i="1" dirty="0">
                <a:latin typeface="Ubuntu"/>
                <a:ea typeface="Ubuntu"/>
                <a:cs typeface="Ubuntu"/>
                <a:sym typeface="Ubuntu"/>
              </a:rPr>
              <a:t>tasks</a:t>
            </a:r>
            <a:r>
              <a:rPr lang="en-GB" dirty="0">
                <a:latin typeface="Ubuntu"/>
                <a:ea typeface="Ubuntu"/>
                <a:cs typeface="Ubuntu"/>
                <a:sym typeface="Ubuntu"/>
              </a:rPr>
              <a:t>) on different systems. The primary goal of a </a:t>
            </a:r>
            <a:r>
              <a:rPr lang="en-GB" b="1" dirty="0">
                <a:latin typeface="Ubuntu"/>
                <a:ea typeface="Ubuntu"/>
                <a:cs typeface="Ubuntu"/>
                <a:sym typeface="Ubuntu"/>
              </a:rPr>
              <a:t>service</a:t>
            </a:r>
            <a:r>
              <a:rPr lang="en-GB" dirty="0">
                <a:latin typeface="Ubuntu"/>
                <a:ea typeface="Ubuntu"/>
                <a:cs typeface="Ubuntu"/>
                <a:sym typeface="Ubuntu"/>
              </a:rPr>
              <a:t> is to represent a “natural” step of business functionality. That is, according to the domain for which it’s provided, </a:t>
            </a:r>
            <a:r>
              <a:rPr lang="en-GB" i="1" dirty="0">
                <a:latin typeface="Ubuntu"/>
                <a:ea typeface="Ubuntu"/>
                <a:cs typeface="Ubuntu"/>
                <a:sym typeface="Ubuntu"/>
              </a:rPr>
              <a:t>a service should represent a self-contained functionality that corresponds to a real-world business activity</a:t>
            </a:r>
            <a:r>
              <a:rPr lang="en-GB" dirty="0">
                <a:latin typeface="Ubuntu"/>
                <a:ea typeface="Ubuntu"/>
                <a:cs typeface="Ubuntu"/>
                <a:sym typeface="Ubuntu"/>
              </a:rPr>
              <a:t>.</a:t>
            </a:r>
            <a:endParaRPr dirty="0">
              <a:latin typeface="Ubuntu"/>
              <a:ea typeface="Ubuntu"/>
              <a:cs typeface="Ubuntu"/>
              <a:sym typeface="Ubuntu"/>
            </a:endParaRPr>
          </a:p>
          <a:p>
            <a:endParaRPr dirty="0"/>
          </a:p>
          <a:p>
            <a:pPr algn="r"/>
            <a:r>
              <a:rPr lang="en-GB" sz="1000" dirty="0" err="1"/>
              <a:t>Josuttis</a:t>
            </a:r>
            <a:r>
              <a:rPr lang="en-GB" sz="1000" dirty="0"/>
              <a:t>, Nicolai M.. SOA in Practice: The Art of Distributed System Design . O'Reilly Media. Kindle Edition. </a:t>
            </a:r>
            <a:endParaRPr sz="1000" dirty="0"/>
          </a:p>
        </p:txBody>
      </p:sp>
    </p:spTree>
    <p:extLst>
      <p:ext uri="{BB962C8B-B14F-4D97-AF65-F5344CB8AC3E}">
        <p14:creationId xmlns:p14="http://schemas.microsoft.com/office/powerpoint/2010/main" val="7757482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728B3-9539-5AD2-368C-BEFED2A7674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0DE476-8C9C-1AD7-0769-6870B088560D}"/>
              </a:ext>
            </a:extLst>
          </p:cNvPr>
          <p:cNvSpPr>
            <a:spLocks noGrp="1"/>
          </p:cNvSpPr>
          <p:nvPr>
            <p:ph type="sldNum" sz="quarter" idx="12"/>
          </p:nvPr>
        </p:nvSpPr>
        <p:spPr/>
        <p:txBody>
          <a:bodyPr/>
          <a:lstStyle/>
          <a:p>
            <a:fld id="{00000000-1234-1234-1234-123412341234}" type="slidenum">
              <a:rPr lang="en-GB" smtClean="0"/>
              <a:pPr/>
              <a:t>76</a:t>
            </a:fld>
            <a:endParaRPr lang="en-GB"/>
          </a:p>
        </p:txBody>
      </p:sp>
      <p:sp>
        <p:nvSpPr>
          <p:cNvPr id="5" name="Google Shape;69;p14">
            <a:extLst>
              <a:ext uri="{FF2B5EF4-FFF2-40B4-BE49-F238E27FC236}">
                <a16:creationId xmlns:a16="http://schemas.microsoft.com/office/drawing/2014/main" id="{8C8546BE-8B0D-3538-17AB-AFA1955E278F}"/>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Control Flow</a:t>
            </a:r>
          </a:p>
        </p:txBody>
      </p:sp>
    </p:spTree>
    <p:extLst>
      <p:ext uri="{BB962C8B-B14F-4D97-AF65-F5344CB8AC3E}">
        <p14:creationId xmlns:p14="http://schemas.microsoft.com/office/powerpoint/2010/main" val="4039676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57495-0C92-132A-D883-30F76D1C127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A956D4-F4DC-7FBF-3AD4-67148FF37C20}"/>
              </a:ext>
            </a:extLst>
          </p:cNvPr>
          <p:cNvSpPr>
            <a:spLocks noGrp="1"/>
          </p:cNvSpPr>
          <p:nvPr>
            <p:ph type="sldNum" sz="quarter" idx="12"/>
          </p:nvPr>
        </p:nvSpPr>
        <p:spPr/>
        <p:txBody>
          <a:bodyPr/>
          <a:lstStyle/>
          <a:p>
            <a:fld id="{00000000-1234-1234-1234-123412341234}" type="slidenum">
              <a:rPr lang="en-GB" smtClean="0"/>
              <a:pPr/>
              <a:t>77</a:t>
            </a:fld>
            <a:endParaRPr lang="en-GB"/>
          </a:p>
        </p:txBody>
      </p:sp>
      <p:sp>
        <p:nvSpPr>
          <p:cNvPr id="5" name="Google Shape;69;p14">
            <a:extLst>
              <a:ext uri="{FF2B5EF4-FFF2-40B4-BE49-F238E27FC236}">
                <a16:creationId xmlns:a16="http://schemas.microsoft.com/office/drawing/2014/main" id="{5AF0DD45-6D16-DF9B-3BA3-8C99CEBBDE58}"/>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Activity &amp; Resources</a:t>
            </a:r>
          </a:p>
        </p:txBody>
      </p:sp>
    </p:spTree>
    <p:extLst>
      <p:ext uri="{BB962C8B-B14F-4D97-AF65-F5344CB8AC3E}">
        <p14:creationId xmlns:p14="http://schemas.microsoft.com/office/powerpoint/2010/main" val="40665893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78</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2001615" y="281017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63317" y="281017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81379" y="305510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4014106" y="281017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83502" y="253310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250626" y="2900277"/>
            <a:ext cx="95073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112328" y="2900274"/>
            <a:ext cx="881743" cy="300082"/>
          </a:xfrm>
          <a:prstGeom prst="rect">
            <a:avLst/>
          </a:prstGeom>
          <a:noFill/>
        </p:spPr>
        <p:txBody>
          <a:bodyPr wrap="square" rtlCol="0">
            <a:spAutoFit/>
          </a:bodyPr>
          <a:lstStyle/>
          <a:p>
            <a:r>
              <a:rPr lang="en-GB" sz="1350" dirty="0"/>
              <a:t>:provider</a:t>
            </a:r>
          </a:p>
        </p:txBody>
      </p:sp>
      <p:sp>
        <p:nvSpPr>
          <p:cNvPr id="5" name="TextBox 4">
            <a:extLst>
              <a:ext uri="{FF2B5EF4-FFF2-40B4-BE49-F238E27FC236}">
                <a16:creationId xmlns:a16="http://schemas.microsoft.com/office/drawing/2014/main" id="{B40AA340-409B-9E2D-EADB-A75DD41361B7}"/>
              </a:ext>
            </a:extLst>
          </p:cNvPr>
          <p:cNvSpPr txBox="1"/>
          <p:nvPr/>
        </p:nvSpPr>
        <p:spPr>
          <a:xfrm>
            <a:off x="1240263" y="3886007"/>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are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no need to maintain state to correlate with a response; we don’t expect a response</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0"/>
            <a:endCxn id="15" idx="2"/>
          </p:cNvCxnSpPr>
          <p:nvPr/>
        </p:nvCxnSpPr>
        <p:spPr>
          <a:xfrm flipH="1" flipV="1">
            <a:off x="2691498" y="3267377"/>
            <a:ext cx="177540" cy="61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293979"/>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22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Out-Only (Notification)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79</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644067" y="269706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505769" y="269706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023831" y="294199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650090" y="2697061"/>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725954" y="2419995"/>
            <a:ext cx="1315829"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1893078" y="2787164"/>
            <a:ext cx="99273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754780" y="2787161"/>
            <a:ext cx="881743" cy="300082"/>
          </a:xfrm>
          <a:prstGeom prst="rect">
            <a:avLst/>
          </a:prstGeom>
          <a:noFill/>
        </p:spPr>
        <p:txBody>
          <a:bodyPr wrap="square" rtlCol="0">
            <a:spAutoFit/>
          </a:bodyPr>
          <a:lstStyle/>
          <a:p>
            <a:r>
              <a:rPr lang="en-GB" sz="1350" dirty="0"/>
              <a:t>:provider</a:t>
            </a:r>
          </a:p>
        </p:txBody>
      </p:sp>
      <p:sp>
        <p:nvSpPr>
          <p:cNvPr id="5" name="TextBox 4">
            <a:extLst>
              <a:ext uri="{FF2B5EF4-FFF2-40B4-BE49-F238E27FC236}">
                <a16:creationId xmlns:a16="http://schemas.microsoft.com/office/drawing/2014/main" id="{85D1B5CF-2EAC-A851-4D87-8301B75B338E}"/>
              </a:ext>
            </a:extLst>
          </p:cNvPr>
          <p:cNvSpPr txBox="1"/>
          <p:nvPr/>
        </p:nvSpPr>
        <p:spPr>
          <a:xfrm>
            <a:off x="4704279" y="375732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only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no need to maintain state to correlate with a response; we don’t expect an acknowledgement</a:t>
            </a:r>
          </a:p>
        </p:txBody>
      </p:sp>
      <p:cxnSp>
        <p:nvCxnSpPr>
          <p:cNvPr id="8" name="Straight Arrow Connector 7">
            <a:extLst>
              <a:ext uri="{FF2B5EF4-FFF2-40B4-BE49-F238E27FC236}">
                <a16:creationId xmlns:a16="http://schemas.microsoft.com/office/drawing/2014/main" id="{A7F7B282-963F-C247-48A8-A5EF3B95367F}"/>
              </a:ext>
            </a:extLst>
          </p:cNvPr>
          <p:cNvCxnSpPr>
            <a:cxnSpLocks/>
            <a:stCxn id="5" idx="0"/>
          </p:cNvCxnSpPr>
          <p:nvPr/>
        </p:nvCxnSpPr>
        <p:spPr>
          <a:xfrm flipH="1" flipV="1">
            <a:off x="6155514" y="3138696"/>
            <a:ext cx="177540" cy="61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89004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8</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1167967" y="4348343"/>
            <a:ext cx="2795629" cy="369332"/>
          </a:xfrm>
          <a:prstGeom prst="rect">
            <a:avLst/>
          </a:prstGeom>
          <a:noFill/>
        </p:spPr>
        <p:txBody>
          <a:bodyPr wrap="square" rtlCol="0">
            <a:spAutoFit/>
          </a:bodyPr>
          <a:lstStyle/>
          <a:p>
            <a:r>
              <a:rPr lang="en-US" dirty="0"/>
              <a:t>Messaging/Discrete Event</a:t>
            </a:r>
          </a:p>
        </p:txBody>
      </p:sp>
      <p:sp>
        <p:nvSpPr>
          <p:cNvPr id="6" name="TextBox 5">
            <a:extLst>
              <a:ext uri="{FF2B5EF4-FFF2-40B4-BE49-F238E27FC236}">
                <a16:creationId xmlns:a16="http://schemas.microsoft.com/office/drawing/2014/main" id="{246E62F0-B6E0-754A-B1DA-C607522FA24B}"/>
              </a:ext>
            </a:extLst>
          </p:cNvPr>
          <p:cNvSpPr txBox="1"/>
          <p:nvPr/>
        </p:nvSpPr>
        <p:spPr>
          <a:xfrm>
            <a:off x="5452711" y="4348343"/>
            <a:ext cx="2872462" cy="369332"/>
          </a:xfrm>
          <a:prstGeom prst="rect">
            <a:avLst/>
          </a:prstGeom>
          <a:noFill/>
        </p:spPr>
        <p:txBody>
          <a:bodyPr wrap="square" rtlCol="0">
            <a:spAutoFit/>
          </a:bodyPr>
          <a:lstStyle/>
          <a:p>
            <a:r>
              <a:rPr lang="en-US" dirty="0"/>
              <a:t>Series Event (Document)</a:t>
            </a:r>
          </a:p>
        </p:txBody>
      </p:sp>
      <p:sp>
        <p:nvSpPr>
          <p:cNvPr id="7" name="TextBox 6">
            <a:extLst>
              <a:ext uri="{FF2B5EF4-FFF2-40B4-BE49-F238E27FC236}">
                <a16:creationId xmlns:a16="http://schemas.microsoft.com/office/drawing/2014/main" id="{D21FD73E-4DBF-804B-9EBE-2B95DF79D958}"/>
              </a:ext>
            </a:extLst>
          </p:cNvPr>
          <p:cNvSpPr txBox="1"/>
          <p:nvPr/>
        </p:nvSpPr>
        <p:spPr>
          <a:xfrm>
            <a:off x="972368" y="4866374"/>
            <a:ext cx="3328417" cy="307777"/>
          </a:xfrm>
          <a:prstGeom prst="rect">
            <a:avLst/>
          </a:prstGeom>
          <a:noFill/>
        </p:spPr>
        <p:txBody>
          <a:bodyPr wrap="square" rtlCol="0">
            <a:spAutoFit/>
          </a:bodyPr>
          <a:lstStyle/>
          <a:p>
            <a:pPr algn="ctr"/>
            <a:r>
              <a:rPr lang="en-US" dirty="0"/>
              <a:t>Discrete, Immediately Actioned</a:t>
            </a:r>
          </a:p>
        </p:txBody>
      </p:sp>
      <p:sp>
        <p:nvSpPr>
          <p:cNvPr id="8" name="TextBox 7">
            <a:extLst>
              <a:ext uri="{FF2B5EF4-FFF2-40B4-BE49-F238E27FC236}">
                <a16:creationId xmlns:a16="http://schemas.microsoft.com/office/drawing/2014/main" id="{A7D1BEA3-7906-324A-93B2-8BEBE2207CED}"/>
              </a:ext>
            </a:extLst>
          </p:cNvPr>
          <p:cNvSpPr txBox="1"/>
          <p:nvPr/>
        </p:nvSpPr>
        <p:spPr>
          <a:xfrm>
            <a:off x="4996756" y="4877376"/>
            <a:ext cx="3328417" cy="307777"/>
          </a:xfrm>
          <a:prstGeom prst="rect">
            <a:avLst/>
          </a:prstGeom>
          <a:noFill/>
        </p:spPr>
        <p:txBody>
          <a:bodyPr wrap="square" rtlCol="0">
            <a:spAutoFit/>
          </a:bodyPr>
          <a:lstStyle/>
          <a:p>
            <a:pPr algn="ctr"/>
            <a:r>
              <a:rPr lang="en-US" dirty="0"/>
              <a:t>Series, Supports Action</a:t>
            </a:r>
          </a:p>
        </p:txBody>
      </p:sp>
      <p:sp>
        <p:nvSpPr>
          <p:cNvPr id="9" name="TextBox 8">
            <a:extLst>
              <a:ext uri="{FF2B5EF4-FFF2-40B4-BE49-F238E27FC236}">
                <a16:creationId xmlns:a16="http://schemas.microsoft.com/office/drawing/2014/main" id="{520533A5-624C-AC3A-D521-6845DB8D7B3D}"/>
              </a:ext>
            </a:extLst>
          </p:cNvPr>
          <p:cNvSpPr txBox="1"/>
          <p:nvPr/>
        </p:nvSpPr>
        <p:spPr>
          <a:xfrm>
            <a:off x="972368" y="5322850"/>
            <a:ext cx="3328417" cy="369332"/>
          </a:xfrm>
          <a:prstGeom prst="rect">
            <a:avLst/>
          </a:prstGeom>
          <a:noFill/>
        </p:spPr>
        <p:txBody>
          <a:bodyPr wrap="square" rtlCol="0">
            <a:spAutoFit/>
          </a:bodyPr>
          <a:lstStyle/>
          <a:p>
            <a:pPr algn="ctr"/>
            <a:r>
              <a:rPr lang="en-US" dirty="0"/>
              <a:t>Skinny</a:t>
            </a:r>
          </a:p>
        </p:txBody>
      </p:sp>
      <p:sp>
        <p:nvSpPr>
          <p:cNvPr id="10" name="TextBox 9">
            <a:extLst>
              <a:ext uri="{FF2B5EF4-FFF2-40B4-BE49-F238E27FC236}">
                <a16:creationId xmlns:a16="http://schemas.microsoft.com/office/drawing/2014/main" id="{8E42D7FE-DDB4-F2EE-52F3-2640F6A825D6}"/>
              </a:ext>
            </a:extLst>
          </p:cNvPr>
          <p:cNvSpPr txBox="1"/>
          <p:nvPr/>
        </p:nvSpPr>
        <p:spPr>
          <a:xfrm>
            <a:off x="4996755" y="5432197"/>
            <a:ext cx="3328417" cy="369332"/>
          </a:xfrm>
          <a:prstGeom prst="rect">
            <a:avLst/>
          </a:prstGeom>
          <a:noFill/>
        </p:spPr>
        <p:txBody>
          <a:bodyPr wrap="square" rtlCol="0">
            <a:spAutoFit/>
          </a:bodyPr>
          <a:lstStyle/>
          <a:p>
            <a:pPr algn="ctr"/>
            <a:r>
              <a:rPr lang="en-US" dirty="0"/>
              <a:t>Fat</a:t>
            </a:r>
          </a:p>
        </p:txBody>
      </p:sp>
    </p:spTree>
    <p:extLst>
      <p:ext uri="{BB962C8B-B14F-4D97-AF65-F5344CB8AC3E}">
        <p14:creationId xmlns:p14="http://schemas.microsoft.com/office/powerpoint/2010/main" val="41317273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80</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expect a response to our request we may need to save state which we then correlate with the request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2403052"/>
            <a:ext cx="1893378" cy="17214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923330"/>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resume a workflow that we suspended, whilst we were waiting for a response</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845548"/>
            <a:ext cx="695433" cy="6938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2403052"/>
            <a:ext cx="1893378" cy="7509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42332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 Correlation Id</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81</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adds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request message header/metadata) and the provider returns that in the response, allowing the sender to look up the suspended workflow</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2818550"/>
            <a:ext cx="1893378" cy="13059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2818550"/>
            <a:ext cx="1893378" cy="3354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79305"/>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8735" y="-84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82</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2001615" y="2880535"/>
            <a:ext cx="1379765" cy="16973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863317" y="2880532"/>
            <a:ext cx="1379765" cy="169738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381379" y="366430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4110036" y="31254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4179431" y="3240280"/>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5FA55781-E708-B45D-6EE4-7F64F9A867E8}"/>
              </a:ext>
            </a:extLst>
          </p:cNvPr>
          <p:cNvCxnSpPr/>
          <p:nvPr/>
        </p:nvCxnSpPr>
        <p:spPr>
          <a:xfrm flipV="1">
            <a:off x="3381379" y="385090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AE3BE4-FDF4-32E7-59EA-225290676A19}"/>
              </a:ext>
            </a:extLst>
          </p:cNvPr>
          <p:cNvCxnSpPr>
            <a:cxnSpLocks/>
          </p:cNvCxnSpPr>
          <p:nvPr/>
        </p:nvCxnSpPr>
        <p:spPr>
          <a:xfrm flipH="1">
            <a:off x="4064562" y="406616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3F0DF-1AC0-B74D-9988-87CD933C3A8B}"/>
              </a:ext>
            </a:extLst>
          </p:cNvPr>
          <p:cNvSpPr txBox="1"/>
          <p:nvPr/>
        </p:nvSpPr>
        <p:spPr>
          <a:xfrm>
            <a:off x="4064562" y="4169870"/>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250626" y="2970636"/>
            <a:ext cx="968823"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6112328" y="2970633"/>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F5CD2579-ED5D-602E-A989-6EF2C6070FDC}"/>
              </a:ext>
            </a:extLst>
          </p:cNvPr>
          <p:cNvSpPr txBox="1"/>
          <p:nvPr/>
        </p:nvSpPr>
        <p:spPr>
          <a:xfrm>
            <a:off x="5016073" y="1559651"/>
            <a:ext cx="380149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can remain stateless as it only needs to return a response to the requestor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786973" y="1579184"/>
            <a:ext cx="350247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the flow is asynchronous, the requestor enters a waiting for response state – as it cannot complete its own operation until it gets the response. </a:t>
            </a:r>
          </a:p>
        </p:txBody>
      </p:sp>
      <p:sp>
        <p:nvSpPr>
          <p:cNvPr id="8" name="Oval 7">
            <a:extLst>
              <a:ext uri="{FF2B5EF4-FFF2-40B4-BE49-F238E27FC236}">
                <a16:creationId xmlns:a16="http://schemas.microsoft.com/office/drawing/2014/main" id="{46262CEA-9581-5CFE-53AC-36B2B78C56BB}"/>
              </a:ext>
            </a:extLst>
          </p:cNvPr>
          <p:cNvSpPr/>
          <p:nvPr/>
        </p:nvSpPr>
        <p:spPr>
          <a:xfrm>
            <a:off x="2544535" y="3247632"/>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0B0395C-3363-A30C-F389-0A8061593453}"/>
              </a:ext>
            </a:extLst>
          </p:cNvPr>
          <p:cNvSpPr/>
          <p:nvPr/>
        </p:nvSpPr>
        <p:spPr>
          <a:xfrm>
            <a:off x="2207768" y="3599127"/>
            <a:ext cx="881743" cy="33598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Oval 9">
            <a:extLst>
              <a:ext uri="{FF2B5EF4-FFF2-40B4-BE49-F238E27FC236}">
                <a16:creationId xmlns:a16="http://schemas.microsoft.com/office/drawing/2014/main" id="{E971D399-E024-940E-8099-3DAF94D8DE03}"/>
              </a:ext>
            </a:extLst>
          </p:cNvPr>
          <p:cNvSpPr/>
          <p:nvPr/>
        </p:nvSpPr>
        <p:spPr>
          <a:xfrm>
            <a:off x="2544535" y="421117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a:extLst>
              <a:ext uri="{FF2B5EF4-FFF2-40B4-BE49-F238E27FC236}">
                <a16:creationId xmlns:a16="http://schemas.microsoft.com/office/drawing/2014/main" id="{CE412937-BC69-189D-C5D1-07802E003AF3}"/>
              </a:ext>
            </a:extLst>
          </p:cNvPr>
          <p:cNvSpPr/>
          <p:nvPr/>
        </p:nvSpPr>
        <p:spPr>
          <a:xfrm>
            <a:off x="2511877" y="4186822"/>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9" name="Straight Arrow Connector 28">
            <a:extLst>
              <a:ext uri="{FF2B5EF4-FFF2-40B4-BE49-F238E27FC236}">
                <a16:creationId xmlns:a16="http://schemas.microsoft.com/office/drawing/2014/main" id="{20C7874F-02D3-3707-34B4-08CB532D663F}"/>
              </a:ext>
            </a:extLst>
          </p:cNvPr>
          <p:cNvCxnSpPr>
            <a:stCxn id="8" idx="4"/>
            <a:endCxn id="9" idx="0"/>
          </p:cNvCxnSpPr>
          <p:nvPr/>
        </p:nvCxnSpPr>
        <p:spPr>
          <a:xfrm>
            <a:off x="2646588" y="3419375"/>
            <a:ext cx="2051" cy="17975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1FF94C0-01DA-3EC2-0A23-C9E40597A524}"/>
              </a:ext>
            </a:extLst>
          </p:cNvPr>
          <p:cNvCxnSpPr>
            <a:cxnSpLocks/>
            <a:endCxn id="11" idx="0"/>
          </p:cNvCxnSpPr>
          <p:nvPr/>
        </p:nvCxnSpPr>
        <p:spPr>
          <a:xfrm>
            <a:off x="2646587" y="3925425"/>
            <a:ext cx="0" cy="26139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B0E466E-51E4-FB43-0596-8310ABC3BF6B}"/>
              </a:ext>
            </a:extLst>
          </p:cNvPr>
          <p:cNvSpPr txBox="1"/>
          <p:nvPr/>
        </p:nvSpPr>
        <p:spPr>
          <a:xfrm>
            <a:off x="2291447" y="3604570"/>
            <a:ext cx="840921" cy="369332"/>
          </a:xfrm>
          <a:prstGeom prst="rect">
            <a:avLst/>
          </a:prstGeom>
          <a:noFill/>
        </p:spPr>
        <p:txBody>
          <a:bodyPr wrap="square" rtlCol="0">
            <a:spAutoFit/>
          </a:bodyPr>
          <a:lstStyle/>
          <a:p>
            <a:pPr algn="ctr"/>
            <a:r>
              <a:rPr lang="en-GB" sz="900" dirty="0"/>
              <a:t>Waiting for Response</a:t>
            </a:r>
          </a:p>
        </p:txBody>
      </p:sp>
      <p:cxnSp>
        <p:nvCxnSpPr>
          <p:cNvPr id="36" name="Straight Arrow Connector 35">
            <a:extLst>
              <a:ext uri="{FF2B5EF4-FFF2-40B4-BE49-F238E27FC236}">
                <a16:creationId xmlns:a16="http://schemas.microsoft.com/office/drawing/2014/main" id="{BF6C664C-F8EC-0F19-9167-2140A2AF9362}"/>
              </a:ext>
            </a:extLst>
          </p:cNvPr>
          <p:cNvCxnSpPr>
            <a:cxnSpLocks/>
            <a:stCxn id="34" idx="2"/>
            <a:endCxn id="15" idx="0"/>
          </p:cNvCxnSpPr>
          <p:nvPr/>
        </p:nvCxnSpPr>
        <p:spPr>
          <a:xfrm>
            <a:off x="2538212" y="2502514"/>
            <a:ext cx="153286" cy="3780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579A6E0-DD56-A9CD-6C0C-DE0655B907EC}"/>
              </a:ext>
            </a:extLst>
          </p:cNvPr>
          <p:cNvCxnSpPr>
            <a:cxnSpLocks/>
            <a:stCxn id="32" idx="2"/>
            <a:endCxn id="16" idx="0"/>
          </p:cNvCxnSpPr>
          <p:nvPr/>
        </p:nvCxnSpPr>
        <p:spPr>
          <a:xfrm flipH="1">
            <a:off x="6553200" y="2067482"/>
            <a:ext cx="363620" cy="8130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95A9997-F08F-1B59-7E61-C2F84D7BE787}"/>
              </a:ext>
            </a:extLst>
          </p:cNvPr>
          <p:cNvSpPr txBox="1"/>
          <p:nvPr/>
        </p:nvSpPr>
        <p:spPr>
          <a:xfrm>
            <a:off x="3232532" y="4998267"/>
            <a:ext cx="3502478"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must be STATEFUL</a:t>
            </a:r>
          </a:p>
        </p:txBody>
      </p:sp>
      <p:cxnSp>
        <p:nvCxnSpPr>
          <p:cNvPr id="53" name="Straight Arrow Connector 52">
            <a:extLst>
              <a:ext uri="{FF2B5EF4-FFF2-40B4-BE49-F238E27FC236}">
                <a16:creationId xmlns:a16="http://schemas.microsoft.com/office/drawing/2014/main" id="{8F5C6599-8064-908F-280D-3C53CC6BE703}"/>
              </a:ext>
            </a:extLst>
          </p:cNvPr>
          <p:cNvCxnSpPr>
            <a:cxnSpLocks/>
            <a:stCxn id="52" idx="1"/>
            <a:endCxn id="15" idx="2"/>
          </p:cNvCxnSpPr>
          <p:nvPr/>
        </p:nvCxnSpPr>
        <p:spPr>
          <a:xfrm flipH="1" flipV="1">
            <a:off x="2691498" y="4577925"/>
            <a:ext cx="541034" cy="57038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63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 (Request-Reaction) Message As Engine of Application State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83</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2277329" y="2843825"/>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6139031" y="2843823"/>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657093" y="347246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4289820" y="332551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4359215" y="3048447"/>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5FA55781-E708-B45D-6EE4-7F64F9A867E8}"/>
              </a:ext>
            </a:extLst>
          </p:cNvPr>
          <p:cNvCxnSpPr/>
          <p:nvPr/>
        </p:nvCxnSpPr>
        <p:spPr>
          <a:xfrm flipV="1">
            <a:off x="3657093" y="36590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AE3BE4-FDF4-32E7-59EA-225290676A19}"/>
              </a:ext>
            </a:extLst>
          </p:cNvPr>
          <p:cNvCxnSpPr>
            <a:cxnSpLocks/>
          </p:cNvCxnSpPr>
          <p:nvPr/>
        </p:nvCxnSpPr>
        <p:spPr>
          <a:xfrm flipH="1">
            <a:off x="4289819" y="386435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3F0DF-1AC0-B74D-9988-87CD933C3A8B}"/>
              </a:ext>
            </a:extLst>
          </p:cNvPr>
          <p:cNvSpPr txBox="1"/>
          <p:nvPr/>
        </p:nvSpPr>
        <p:spPr>
          <a:xfrm>
            <a:off x="4289819" y="3968065"/>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526340" y="2933926"/>
            <a:ext cx="951131"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6388042" y="2933923"/>
            <a:ext cx="956376" cy="300082"/>
          </a:xfrm>
          <a:prstGeom prst="rect">
            <a:avLst/>
          </a:prstGeom>
          <a:noFill/>
        </p:spPr>
        <p:txBody>
          <a:bodyPr wrap="square" rtlCol="0">
            <a:spAutoFit/>
          </a:bodyPr>
          <a:lstStyle/>
          <a:p>
            <a:r>
              <a:rPr lang="en-GB" sz="1350" dirty="0"/>
              <a:t>:consumer</a:t>
            </a:r>
          </a:p>
        </p:txBody>
      </p:sp>
      <p:cxnSp>
        <p:nvCxnSpPr>
          <p:cNvPr id="25" name="Straight Arrow Connector 24">
            <a:extLst>
              <a:ext uri="{FF2B5EF4-FFF2-40B4-BE49-F238E27FC236}">
                <a16:creationId xmlns:a16="http://schemas.microsoft.com/office/drawing/2014/main" id="{60DB8F68-1B74-2F00-BD14-9F31DDAEFD7A}"/>
              </a:ext>
            </a:extLst>
          </p:cNvPr>
          <p:cNvCxnSpPr>
            <a:cxnSpLocks/>
            <a:stCxn id="32" idx="2"/>
            <a:endCxn id="16" idx="0"/>
          </p:cNvCxnSpPr>
          <p:nvPr/>
        </p:nvCxnSpPr>
        <p:spPr>
          <a:xfrm>
            <a:off x="6807798" y="2250798"/>
            <a:ext cx="21116" cy="593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5CD2579-ED5D-602E-A989-6EF2C6070FDC}"/>
              </a:ext>
            </a:extLst>
          </p:cNvPr>
          <p:cNvSpPr txBox="1"/>
          <p:nvPr/>
        </p:nvSpPr>
        <p:spPr>
          <a:xfrm>
            <a:off x="5368842" y="1535217"/>
            <a:ext cx="2877911"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returns the state of the conversation, adjusted for its operation results</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119336" y="1554750"/>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remain stateless by including the state of the conversation within the message it sends</a:t>
            </a:r>
          </a:p>
        </p:txBody>
      </p:sp>
      <p:cxnSp>
        <p:nvCxnSpPr>
          <p:cNvPr id="35" name="Straight Arrow Connector 34">
            <a:extLst>
              <a:ext uri="{FF2B5EF4-FFF2-40B4-BE49-F238E27FC236}">
                <a16:creationId xmlns:a16="http://schemas.microsoft.com/office/drawing/2014/main" id="{5E26DECB-3394-613D-F097-2B19A3FBE489}"/>
              </a:ext>
            </a:extLst>
          </p:cNvPr>
          <p:cNvCxnSpPr>
            <a:cxnSpLocks/>
            <a:endCxn id="15" idx="0"/>
          </p:cNvCxnSpPr>
          <p:nvPr/>
        </p:nvCxnSpPr>
        <p:spPr>
          <a:xfrm>
            <a:off x="2799842" y="2456931"/>
            <a:ext cx="167369" cy="386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486600" y="4681027"/>
            <a:ext cx="3336618"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be STATEFUL, as it just obtains the state of the conversation from the message</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154909" y="4248369"/>
            <a:ext cx="812303" cy="4326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26BEE67-A0F1-2E72-EC0E-F18215BE2B3E}"/>
              </a:ext>
            </a:extLst>
          </p:cNvPr>
          <p:cNvSpPr txBox="1"/>
          <p:nvPr/>
        </p:nvSpPr>
        <p:spPr>
          <a:xfrm>
            <a:off x="5354555" y="4743829"/>
            <a:ext cx="2877911"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N.B. in HTTP this idea becomes HATEOAS</a:t>
            </a:r>
          </a:p>
        </p:txBody>
      </p:sp>
    </p:spTree>
    <p:extLst>
      <p:ext uri="{BB962C8B-B14F-4D97-AF65-F5344CB8AC3E}">
        <p14:creationId xmlns:p14="http://schemas.microsoft.com/office/powerpoint/2010/main" val="343347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P spid="5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 (Request-Reaction) Activity and Resources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84</a:t>
            </a:fld>
            <a:endParaRPr lang="en-US"/>
          </a:p>
        </p:txBody>
      </p:sp>
      <p:sp>
        <p:nvSpPr>
          <p:cNvPr id="9" name="Rounded Rectangle 8">
            <a:extLst>
              <a:ext uri="{FF2B5EF4-FFF2-40B4-BE49-F238E27FC236}">
                <a16:creationId xmlns:a16="http://schemas.microsoft.com/office/drawing/2014/main" id="{2021F815-7D06-DF2E-2EEB-6689FD31BA93}"/>
              </a:ext>
            </a:extLst>
          </p:cNvPr>
          <p:cNvSpPr/>
          <p:nvPr/>
        </p:nvSpPr>
        <p:spPr>
          <a:xfrm>
            <a:off x="3790828" y="910969"/>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501F8A16-2377-94FE-03A8-7BD426C46DAE}"/>
              </a:ext>
            </a:extLst>
          </p:cNvPr>
          <p:cNvSpPr txBox="1"/>
          <p:nvPr/>
        </p:nvSpPr>
        <p:spPr>
          <a:xfrm>
            <a:off x="4193362" y="923093"/>
            <a:ext cx="795639" cy="300082"/>
          </a:xfrm>
          <a:prstGeom prst="rect">
            <a:avLst/>
          </a:prstGeom>
          <a:noFill/>
        </p:spPr>
        <p:txBody>
          <a:bodyPr wrap="square" rtlCol="0">
            <a:spAutoFit/>
          </a:bodyPr>
          <a:lstStyle/>
          <a:p>
            <a:r>
              <a:rPr lang="en-GB" sz="1350" dirty="0"/>
              <a:t>:cashier</a:t>
            </a:r>
          </a:p>
        </p:txBody>
      </p:sp>
      <p:sp>
        <p:nvSpPr>
          <p:cNvPr id="24" name="Rounded Rectangle 23">
            <a:extLst>
              <a:ext uri="{FF2B5EF4-FFF2-40B4-BE49-F238E27FC236}">
                <a16:creationId xmlns:a16="http://schemas.microsoft.com/office/drawing/2014/main" id="{536468AE-B136-3DE0-9043-D0245A8BBAFD}"/>
              </a:ext>
            </a:extLst>
          </p:cNvPr>
          <p:cNvSpPr/>
          <p:nvPr/>
        </p:nvSpPr>
        <p:spPr>
          <a:xfrm>
            <a:off x="7170884" y="1558025"/>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5" name="Straight Connector 24">
            <a:extLst>
              <a:ext uri="{FF2B5EF4-FFF2-40B4-BE49-F238E27FC236}">
                <a16:creationId xmlns:a16="http://schemas.microsoft.com/office/drawing/2014/main" id="{E91EE7D9-A25C-E4B3-3F8B-59036D93E1F4}"/>
              </a:ext>
            </a:extLst>
          </p:cNvPr>
          <p:cNvCxnSpPr>
            <a:cxnSpLocks/>
          </p:cNvCxnSpPr>
          <p:nvPr/>
        </p:nvCxnSpPr>
        <p:spPr>
          <a:xfrm>
            <a:off x="5417609" y="2009913"/>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70D8A98-165F-0D92-1369-451F5AF4559D}"/>
              </a:ext>
            </a:extLst>
          </p:cNvPr>
          <p:cNvSpPr txBox="1"/>
          <p:nvPr/>
        </p:nvSpPr>
        <p:spPr>
          <a:xfrm>
            <a:off x="7356069" y="1678204"/>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cxnSp>
        <p:nvCxnSpPr>
          <p:cNvPr id="37" name="Straight Arrow Connector 36">
            <a:extLst>
              <a:ext uri="{FF2B5EF4-FFF2-40B4-BE49-F238E27FC236}">
                <a16:creationId xmlns:a16="http://schemas.microsoft.com/office/drawing/2014/main" id="{85620C18-B552-C293-963F-877AB88B25B1}"/>
              </a:ext>
            </a:extLst>
          </p:cNvPr>
          <p:cNvCxnSpPr>
            <a:cxnSpLocks/>
          </p:cNvCxnSpPr>
          <p:nvPr/>
        </p:nvCxnSpPr>
        <p:spPr>
          <a:xfrm>
            <a:off x="5492747" y="182128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871D032-989B-45F5-14F8-69BCB4BE201F}"/>
              </a:ext>
            </a:extLst>
          </p:cNvPr>
          <p:cNvSpPr txBox="1"/>
          <p:nvPr/>
        </p:nvSpPr>
        <p:spPr>
          <a:xfrm>
            <a:off x="5453722" y="1461273"/>
            <a:ext cx="1510925" cy="415498"/>
          </a:xfrm>
          <a:prstGeom prst="rect">
            <a:avLst/>
          </a:prstGeom>
          <a:noFill/>
        </p:spPr>
        <p:txBody>
          <a:bodyPr wrap="square" rtlCol="0">
            <a:spAutoFit/>
          </a:bodyPr>
          <a:lstStyle/>
          <a:p>
            <a:r>
              <a:rPr lang="en-GB" sz="1050" dirty="0"/>
              <a:t>1.2*: get pricing details()</a:t>
            </a:r>
          </a:p>
        </p:txBody>
      </p:sp>
      <p:cxnSp>
        <p:nvCxnSpPr>
          <p:cNvPr id="42" name="Straight Connector 41">
            <a:extLst>
              <a:ext uri="{FF2B5EF4-FFF2-40B4-BE49-F238E27FC236}">
                <a16:creationId xmlns:a16="http://schemas.microsoft.com/office/drawing/2014/main" id="{EB3C871F-05D0-366F-D444-1A202293EA20}"/>
              </a:ext>
            </a:extLst>
          </p:cNvPr>
          <p:cNvCxnSpPr>
            <a:cxnSpLocks/>
          </p:cNvCxnSpPr>
          <p:nvPr/>
        </p:nvCxnSpPr>
        <p:spPr>
          <a:xfrm>
            <a:off x="5400879" y="2492916"/>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DB9D698-603F-17A1-7F9F-997B49E9EAE2}"/>
              </a:ext>
            </a:extLst>
          </p:cNvPr>
          <p:cNvCxnSpPr>
            <a:cxnSpLocks/>
          </p:cNvCxnSpPr>
          <p:nvPr/>
        </p:nvCxnSpPr>
        <p:spPr>
          <a:xfrm flipH="1">
            <a:off x="5520631" y="2368690"/>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A97699A-FF22-D95D-2CDE-B03581995EBE}"/>
              </a:ext>
            </a:extLst>
          </p:cNvPr>
          <p:cNvSpPr txBox="1"/>
          <p:nvPr/>
        </p:nvSpPr>
        <p:spPr>
          <a:xfrm>
            <a:off x="5498132" y="2076476"/>
            <a:ext cx="1510925" cy="253916"/>
          </a:xfrm>
          <a:prstGeom prst="rect">
            <a:avLst/>
          </a:prstGeom>
          <a:noFill/>
        </p:spPr>
        <p:txBody>
          <a:bodyPr wrap="square" rtlCol="0">
            <a:spAutoFit/>
          </a:bodyPr>
          <a:lstStyle/>
          <a:p>
            <a:r>
              <a:rPr lang="en-GB" sz="1050" dirty="0"/>
              <a:t>1.3*: item price()</a:t>
            </a:r>
          </a:p>
        </p:txBody>
      </p:sp>
      <p:sp>
        <p:nvSpPr>
          <p:cNvPr id="50" name="Rounded Rectangle 49">
            <a:extLst>
              <a:ext uri="{FF2B5EF4-FFF2-40B4-BE49-F238E27FC236}">
                <a16:creationId xmlns:a16="http://schemas.microsoft.com/office/drawing/2014/main" id="{4DACD65C-D5BA-3B67-A9D1-BF183218E395}"/>
              </a:ext>
            </a:extLst>
          </p:cNvPr>
          <p:cNvSpPr/>
          <p:nvPr/>
        </p:nvSpPr>
        <p:spPr>
          <a:xfrm>
            <a:off x="7200120" y="3034768"/>
            <a:ext cx="1379765" cy="148062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TextBox 50">
            <a:extLst>
              <a:ext uri="{FF2B5EF4-FFF2-40B4-BE49-F238E27FC236}">
                <a16:creationId xmlns:a16="http://schemas.microsoft.com/office/drawing/2014/main" id="{61B16AB2-87B6-0CA0-9337-650822C36E90}"/>
              </a:ext>
            </a:extLst>
          </p:cNvPr>
          <p:cNvSpPr txBox="1"/>
          <p:nvPr/>
        </p:nvSpPr>
        <p:spPr>
          <a:xfrm>
            <a:off x="7356069" y="3175084"/>
            <a:ext cx="1067866" cy="507831"/>
          </a:xfrm>
          <a:prstGeom prst="rect">
            <a:avLst/>
          </a:prstGeom>
          <a:noFill/>
        </p:spPr>
        <p:txBody>
          <a:bodyPr wrap="square" rtlCol="0">
            <a:spAutoFit/>
          </a:bodyPr>
          <a:lstStyle/>
          <a:p>
            <a:r>
              <a:rPr lang="en-GB" sz="1350" dirty="0"/>
              <a:t>:payment provider</a:t>
            </a:r>
          </a:p>
        </p:txBody>
      </p:sp>
      <p:cxnSp>
        <p:nvCxnSpPr>
          <p:cNvPr id="52" name="Straight Connector 51">
            <a:extLst>
              <a:ext uri="{FF2B5EF4-FFF2-40B4-BE49-F238E27FC236}">
                <a16:creationId xmlns:a16="http://schemas.microsoft.com/office/drawing/2014/main" id="{FF7BE029-A1B6-A0B3-1898-997E64D0212E}"/>
              </a:ext>
            </a:extLst>
          </p:cNvPr>
          <p:cNvCxnSpPr>
            <a:cxnSpLocks/>
          </p:cNvCxnSpPr>
          <p:nvPr/>
        </p:nvCxnSpPr>
        <p:spPr>
          <a:xfrm>
            <a:off x="5468111" y="351974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3D121B1-BF1C-1429-2399-AC7AA13BBB19}"/>
              </a:ext>
            </a:extLst>
          </p:cNvPr>
          <p:cNvCxnSpPr>
            <a:cxnSpLocks/>
          </p:cNvCxnSpPr>
          <p:nvPr/>
        </p:nvCxnSpPr>
        <p:spPr>
          <a:xfrm>
            <a:off x="5548634" y="340074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6AD561F-3CFE-A655-7CCE-9E620701161D}"/>
              </a:ext>
            </a:extLst>
          </p:cNvPr>
          <p:cNvSpPr txBox="1"/>
          <p:nvPr/>
        </p:nvSpPr>
        <p:spPr>
          <a:xfrm>
            <a:off x="5504224" y="3082750"/>
            <a:ext cx="1510925" cy="253916"/>
          </a:xfrm>
          <a:prstGeom prst="rect">
            <a:avLst/>
          </a:prstGeom>
          <a:noFill/>
        </p:spPr>
        <p:txBody>
          <a:bodyPr wrap="square" rtlCol="0">
            <a:spAutoFit/>
          </a:bodyPr>
          <a:lstStyle/>
          <a:p>
            <a:r>
              <a:rPr lang="en-GB" sz="1050" dirty="0"/>
              <a:t>1.4*: take payment()</a:t>
            </a:r>
          </a:p>
        </p:txBody>
      </p:sp>
      <p:cxnSp>
        <p:nvCxnSpPr>
          <p:cNvPr id="55" name="Straight Connector 54">
            <a:extLst>
              <a:ext uri="{FF2B5EF4-FFF2-40B4-BE49-F238E27FC236}">
                <a16:creationId xmlns:a16="http://schemas.microsoft.com/office/drawing/2014/main" id="{91EB834B-0751-B617-83B0-BC12D1747F15}"/>
              </a:ext>
            </a:extLst>
          </p:cNvPr>
          <p:cNvCxnSpPr>
            <a:cxnSpLocks/>
          </p:cNvCxnSpPr>
          <p:nvPr/>
        </p:nvCxnSpPr>
        <p:spPr>
          <a:xfrm>
            <a:off x="5451381" y="398679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E1F3CB4-8435-1DF5-A084-90BD47287BBB}"/>
              </a:ext>
            </a:extLst>
          </p:cNvPr>
          <p:cNvCxnSpPr>
            <a:cxnSpLocks/>
          </p:cNvCxnSpPr>
          <p:nvPr/>
        </p:nvCxnSpPr>
        <p:spPr>
          <a:xfrm flipH="1">
            <a:off x="5571133" y="3862571"/>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8D92E9D-98C5-AFD9-8924-A65BAF21441F}"/>
              </a:ext>
            </a:extLst>
          </p:cNvPr>
          <p:cNvSpPr txBox="1"/>
          <p:nvPr/>
        </p:nvSpPr>
        <p:spPr>
          <a:xfrm>
            <a:off x="5548634" y="3570358"/>
            <a:ext cx="1510925" cy="253916"/>
          </a:xfrm>
          <a:prstGeom prst="rect">
            <a:avLst/>
          </a:prstGeom>
          <a:noFill/>
        </p:spPr>
        <p:txBody>
          <a:bodyPr wrap="square" rtlCol="0">
            <a:spAutoFit/>
          </a:bodyPr>
          <a:lstStyle/>
          <a:p>
            <a:r>
              <a:rPr lang="en-GB" sz="1050" dirty="0"/>
              <a:t>1.5*: payment taken()</a:t>
            </a:r>
          </a:p>
        </p:txBody>
      </p:sp>
      <p:sp>
        <p:nvSpPr>
          <p:cNvPr id="58" name="Oval 57">
            <a:extLst>
              <a:ext uri="{FF2B5EF4-FFF2-40B4-BE49-F238E27FC236}">
                <a16:creationId xmlns:a16="http://schemas.microsoft.com/office/drawing/2014/main" id="{51042504-F067-1153-9E35-477EEACE37BF}"/>
              </a:ext>
            </a:extLst>
          </p:cNvPr>
          <p:cNvSpPr/>
          <p:nvPr/>
        </p:nvSpPr>
        <p:spPr>
          <a:xfrm>
            <a:off x="4440106" y="1403859"/>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a:extLst>
              <a:ext uri="{FF2B5EF4-FFF2-40B4-BE49-F238E27FC236}">
                <a16:creationId xmlns:a16="http://schemas.microsoft.com/office/drawing/2014/main" id="{B5688239-DD04-9626-F62A-1C6B9BEC37A6}"/>
              </a:ext>
            </a:extLst>
          </p:cNvPr>
          <p:cNvSpPr/>
          <p:nvPr/>
        </p:nvSpPr>
        <p:spPr>
          <a:xfrm>
            <a:off x="4416181" y="4179493"/>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0" name="Straight Arrow Connector 59">
            <a:extLst>
              <a:ext uri="{FF2B5EF4-FFF2-40B4-BE49-F238E27FC236}">
                <a16:creationId xmlns:a16="http://schemas.microsoft.com/office/drawing/2014/main" id="{3C305600-0D10-FB12-B3F4-F5403BE212C3}"/>
              </a:ext>
            </a:extLst>
          </p:cNvPr>
          <p:cNvCxnSpPr>
            <a:cxnSpLocks/>
            <a:stCxn id="58" idx="4"/>
            <a:endCxn id="64" idx="0"/>
          </p:cNvCxnSpPr>
          <p:nvPr/>
        </p:nvCxnSpPr>
        <p:spPr>
          <a:xfrm flipH="1">
            <a:off x="4541460" y="1575602"/>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6167542-0214-723C-2E86-9FFBC960DEF4}"/>
              </a:ext>
            </a:extLst>
          </p:cNvPr>
          <p:cNvCxnSpPr>
            <a:cxnSpLocks/>
            <a:stCxn id="64" idx="2"/>
            <a:endCxn id="70" idx="0"/>
          </p:cNvCxnSpPr>
          <p:nvPr/>
        </p:nvCxnSpPr>
        <p:spPr>
          <a:xfrm>
            <a:off x="4541460" y="2516331"/>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FAEDDCF-50F6-1DFA-BE86-50DDCD1BA1FD}"/>
              </a:ext>
            </a:extLst>
          </p:cNvPr>
          <p:cNvSpPr txBox="1"/>
          <p:nvPr/>
        </p:nvSpPr>
        <p:spPr>
          <a:xfrm>
            <a:off x="4169873" y="2086125"/>
            <a:ext cx="743173" cy="369332"/>
          </a:xfrm>
          <a:prstGeom prst="rect">
            <a:avLst/>
          </a:prstGeom>
          <a:noFill/>
        </p:spPr>
        <p:txBody>
          <a:bodyPr wrap="square" rtlCol="0">
            <a:spAutoFit/>
          </a:bodyPr>
          <a:lstStyle/>
          <a:p>
            <a:pPr algn="ctr"/>
            <a:r>
              <a:rPr lang="en-GB" sz="900" dirty="0"/>
              <a:t>Waiting for Response</a:t>
            </a:r>
          </a:p>
        </p:txBody>
      </p:sp>
      <p:sp>
        <p:nvSpPr>
          <p:cNvPr id="64" name="Rounded Rectangle 63">
            <a:extLst>
              <a:ext uri="{FF2B5EF4-FFF2-40B4-BE49-F238E27FC236}">
                <a16:creationId xmlns:a16="http://schemas.microsoft.com/office/drawing/2014/main" id="{C601D63C-1D77-08C6-6DCC-786631BAEE5A}"/>
              </a:ext>
            </a:extLst>
          </p:cNvPr>
          <p:cNvSpPr/>
          <p:nvPr/>
        </p:nvSpPr>
        <p:spPr>
          <a:xfrm>
            <a:off x="4100588" y="2033837"/>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TextBox 68">
            <a:extLst>
              <a:ext uri="{FF2B5EF4-FFF2-40B4-BE49-F238E27FC236}">
                <a16:creationId xmlns:a16="http://schemas.microsoft.com/office/drawing/2014/main" id="{21D8C730-719F-1A6E-EE20-08C912D9B333}"/>
              </a:ext>
            </a:extLst>
          </p:cNvPr>
          <p:cNvSpPr txBox="1"/>
          <p:nvPr/>
        </p:nvSpPr>
        <p:spPr>
          <a:xfrm>
            <a:off x="4177184" y="3563864"/>
            <a:ext cx="743173" cy="369332"/>
          </a:xfrm>
          <a:prstGeom prst="rect">
            <a:avLst/>
          </a:prstGeom>
          <a:noFill/>
        </p:spPr>
        <p:txBody>
          <a:bodyPr wrap="square" rtlCol="0">
            <a:spAutoFit/>
          </a:bodyPr>
          <a:lstStyle/>
          <a:p>
            <a:pPr algn="ctr"/>
            <a:r>
              <a:rPr lang="en-GB" sz="900" dirty="0"/>
              <a:t>Waiting for Response</a:t>
            </a:r>
          </a:p>
        </p:txBody>
      </p:sp>
      <p:sp>
        <p:nvSpPr>
          <p:cNvPr id="70" name="Rounded Rectangle 69">
            <a:extLst>
              <a:ext uri="{FF2B5EF4-FFF2-40B4-BE49-F238E27FC236}">
                <a16:creationId xmlns:a16="http://schemas.microsoft.com/office/drawing/2014/main" id="{1D204B42-8567-C008-FBFF-0F342CBC5E50}"/>
              </a:ext>
            </a:extLst>
          </p:cNvPr>
          <p:cNvSpPr/>
          <p:nvPr/>
        </p:nvSpPr>
        <p:spPr>
          <a:xfrm>
            <a:off x="4107900" y="3495742"/>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3" name="Straight Arrow Connector 72">
            <a:extLst>
              <a:ext uri="{FF2B5EF4-FFF2-40B4-BE49-F238E27FC236}">
                <a16:creationId xmlns:a16="http://schemas.microsoft.com/office/drawing/2014/main" id="{6A5D7AA1-0B96-C295-CD9D-BA22FD60127A}"/>
              </a:ext>
            </a:extLst>
          </p:cNvPr>
          <p:cNvCxnSpPr>
            <a:cxnSpLocks/>
            <a:stCxn id="70" idx="2"/>
            <a:endCxn id="59" idx="0"/>
          </p:cNvCxnSpPr>
          <p:nvPr/>
        </p:nvCxnSpPr>
        <p:spPr>
          <a:xfrm>
            <a:off x="4548772" y="3978236"/>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B630202-476C-F95B-B5E9-75703BAAA00C}"/>
              </a:ext>
            </a:extLst>
          </p:cNvPr>
          <p:cNvSpPr txBox="1"/>
          <p:nvPr/>
        </p:nvSpPr>
        <p:spPr>
          <a:xfrm>
            <a:off x="299815" y="1322334"/>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Resources are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data and code that runs in response to receiving a message.</a:t>
            </a:r>
          </a:p>
        </p:txBody>
      </p:sp>
      <p:cxnSp>
        <p:nvCxnSpPr>
          <p:cNvPr id="84" name="Straight Arrow Connector 83">
            <a:extLst>
              <a:ext uri="{FF2B5EF4-FFF2-40B4-BE49-F238E27FC236}">
                <a16:creationId xmlns:a16="http://schemas.microsoft.com/office/drawing/2014/main" id="{12B0B5F1-4CDA-E2DA-89A6-412D883891B3}"/>
              </a:ext>
            </a:extLst>
          </p:cNvPr>
          <p:cNvCxnSpPr>
            <a:cxnSpLocks/>
            <a:stCxn id="83" idx="0"/>
            <a:endCxn id="58" idx="1"/>
          </p:cNvCxnSpPr>
          <p:nvPr/>
        </p:nvCxnSpPr>
        <p:spPr>
          <a:xfrm>
            <a:off x="1977035" y="1322334"/>
            <a:ext cx="2492962" cy="1066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5F44739F-6B69-1CA0-B860-13B9754AD32E}"/>
              </a:ext>
            </a:extLst>
          </p:cNvPr>
          <p:cNvSpPr txBox="1"/>
          <p:nvPr/>
        </p:nvSpPr>
        <p:spPr>
          <a:xfrm>
            <a:off x="287641" y="2313539"/>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also stores the state associated with the activity – what did we do in our last turn? It is keyed by a Correlation Id or Reply To channel.</a:t>
            </a:r>
          </a:p>
        </p:txBody>
      </p:sp>
      <p:cxnSp>
        <p:nvCxnSpPr>
          <p:cNvPr id="89" name="Straight Arrow Connector 88">
            <a:extLst>
              <a:ext uri="{FF2B5EF4-FFF2-40B4-BE49-F238E27FC236}">
                <a16:creationId xmlns:a16="http://schemas.microsoft.com/office/drawing/2014/main" id="{73F5E552-A8C8-F1A2-F3B1-36AFB216C741}"/>
              </a:ext>
            </a:extLst>
          </p:cNvPr>
          <p:cNvCxnSpPr>
            <a:cxnSpLocks/>
            <a:stCxn id="88" idx="0"/>
            <a:endCxn id="62" idx="1"/>
          </p:cNvCxnSpPr>
          <p:nvPr/>
        </p:nvCxnSpPr>
        <p:spPr>
          <a:xfrm flipV="1">
            <a:off x="1964861" y="2270791"/>
            <a:ext cx="2205012" cy="42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EB8A4658-CCF9-9FAD-6D05-BAEA969721B8}"/>
              </a:ext>
            </a:extLst>
          </p:cNvPr>
          <p:cNvSpPr txBox="1"/>
          <p:nvPr/>
        </p:nvSpPr>
        <p:spPr>
          <a:xfrm>
            <a:off x="299815" y="3400740"/>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also knows the messages that is has sent and received, so it can be reconstructed. </a:t>
            </a:r>
          </a:p>
        </p:txBody>
      </p:sp>
      <p:cxnSp>
        <p:nvCxnSpPr>
          <p:cNvPr id="92" name="Straight Arrow Connector 91">
            <a:extLst>
              <a:ext uri="{FF2B5EF4-FFF2-40B4-BE49-F238E27FC236}">
                <a16:creationId xmlns:a16="http://schemas.microsoft.com/office/drawing/2014/main" id="{598758AA-0987-D995-6BD4-A0ED3217B6E8}"/>
              </a:ext>
            </a:extLst>
          </p:cNvPr>
          <p:cNvCxnSpPr>
            <a:cxnSpLocks/>
            <a:stCxn id="91" idx="0"/>
          </p:cNvCxnSpPr>
          <p:nvPr/>
        </p:nvCxnSpPr>
        <p:spPr>
          <a:xfrm flipV="1">
            <a:off x="1977035" y="913086"/>
            <a:ext cx="1778210" cy="24876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0176E108-AF4F-06DF-5C8E-5AD6FB28FCD9}"/>
              </a:ext>
            </a:extLst>
          </p:cNvPr>
          <p:cNvCxnSpPr>
            <a:cxnSpLocks/>
            <a:stCxn id="91" idx="0"/>
          </p:cNvCxnSpPr>
          <p:nvPr/>
        </p:nvCxnSpPr>
        <p:spPr>
          <a:xfrm flipV="1">
            <a:off x="1977035" y="1462863"/>
            <a:ext cx="3438763" cy="19378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23E2396-D8A6-4F7A-4A5A-92558403C42A}"/>
              </a:ext>
            </a:extLst>
          </p:cNvPr>
          <p:cNvCxnSpPr>
            <a:cxnSpLocks/>
          </p:cNvCxnSpPr>
          <p:nvPr/>
        </p:nvCxnSpPr>
        <p:spPr>
          <a:xfrm flipV="1">
            <a:off x="2021485" y="2387053"/>
            <a:ext cx="3273961" cy="1584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BB29938-2F30-DA56-93FE-AB0B48D414FC}"/>
              </a:ext>
            </a:extLst>
          </p:cNvPr>
          <p:cNvCxnSpPr>
            <a:cxnSpLocks/>
          </p:cNvCxnSpPr>
          <p:nvPr/>
        </p:nvCxnSpPr>
        <p:spPr>
          <a:xfrm flipV="1">
            <a:off x="2027606" y="3420667"/>
            <a:ext cx="3324463" cy="5423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AB0B897-C783-312F-408B-6BB9711206D6}"/>
              </a:ext>
            </a:extLst>
          </p:cNvPr>
          <p:cNvCxnSpPr>
            <a:cxnSpLocks/>
            <a:stCxn id="91" idx="0"/>
          </p:cNvCxnSpPr>
          <p:nvPr/>
        </p:nvCxnSpPr>
        <p:spPr>
          <a:xfrm>
            <a:off x="1977035" y="3400740"/>
            <a:ext cx="3438763" cy="390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F0626E3-1AAA-7BCE-484B-1160DA23E752}"/>
              </a:ext>
            </a:extLst>
          </p:cNvPr>
          <p:cNvSpPr txBox="1"/>
          <p:nvPr/>
        </p:nvSpPr>
        <p:spPr>
          <a:xfrm>
            <a:off x="317500" y="4861620"/>
            <a:ext cx="8369300" cy="523220"/>
          </a:xfrm>
          <a:prstGeom prst="rect">
            <a:avLst/>
          </a:prstGeom>
          <a:noFill/>
        </p:spPr>
        <p:txBody>
          <a:bodyPr wrap="square">
            <a:spAutoFit/>
          </a:bodyPr>
          <a:lstStyle/>
          <a:p>
            <a:r>
              <a:rPr lang="en-GB" sz="1400" b="1" dirty="0">
                <a:latin typeface="Chalkboard" panose="03050602040202020205" pitchFamily="66" charset="77"/>
              </a:rPr>
              <a:t>Activity.</a:t>
            </a:r>
            <a:r>
              <a:rPr lang="en-GB" sz="1400" dirty="0">
                <a:latin typeface="Chalkboard" panose="03050602040202020205" pitchFamily="66" charset="77"/>
              </a:rPr>
              <a:t> Data and computation used to track the work, or part of the work, for a single collaboration. </a:t>
            </a:r>
          </a:p>
        </p:txBody>
      </p:sp>
      <p:sp>
        <p:nvSpPr>
          <p:cNvPr id="7" name="TextBox 6">
            <a:extLst>
              <a:ext uri="{FF2B5EF4-FFF2-40B4-BE49-F238E27FC236}">
                <a16:creationId xmlns:a16="http://schemas.microsoft.com/office/drawing/2014/main" id="{DE924EB6-40DD-6592-C20F-4D3D3E97F911}"/>
              </a:ext>
            </a:extLst>
          </p:cNvPr>
          <p:cNvSpPr txBox="1"/>
          <p:nvPr/>
        </p:nvSpPr>
        <p:spPr>
          <a:xfrm>
            <a:off x="283423" y="5439115"/>
            <a:ext cx="7975802" cy="523220"/>
          </a:xfrm>
          <a:prstGeom prst="rect">
            <a:avLst/>
          </a:prstGeom>
          <a:noFill/>
        </p:spPr>
        <p:txBody>
          <a:bodyPr wrap="square">
            <a:spAutoFit/>
          </a:bodyPr>
          <a:lstStyle/>
          <a:p>
            <a:r>
              <a:rPr lang="en-GB" sz="1400" b="1" dirty="0">
                <a:latin typeface="Chalkboard" panose="03050602040202020205" pitchFamily="66" charset="77"/>
              </a:rPr>
              <a:t>Resources.</a:t>
            </a:r>
            <a:r>
              <a:rPr lang="en-GB" sz="1400" dirty="0">
                <a:latin typeface="Chalkboard" panose="03050602040202020205" pitchFamily="66" charset="77"/>
              </a:rPr>
              <a:t> Code and data used to manage shared items coordinated across multiple activities such as widgets in inventory or space on a truck needed for a shipment. </a:t>
            </a:r>
          </a:p>
        </p:txBody>
      </p:sp>
      <p:sp>
        <p:nvSpPr>
          <p:cNvPr id="10" name="TextBox 9">
            <a:extLst>
              <a:ext uri="{FF2B5EF4-FFF2-40B4-BE49-F238E27FC236}">
                <a16:creationId xmlns:a16="http://schemas.microsoft.com/office/drawing/2014/main" id="{80D51E9F-ED79-94A1-5184-85096D9F02FA}"/>
              </a:ext>
            </a:extLst>
          </p:cNvPr>
          <p:cNvSpPr txBox="1"/>
          <p:nvPr/>
        </p:nvSpPr>
        <p:spPr>
          <a:xfrm>
            <a:off x="5211870" y="6021615"/>
            <a:ext cx="3365602" cy="307777"/>
          </a:xfrm>
          <a:prstGeom prst="rect">
            <a:avLst/>
          </a:prstGeom>
          <a:noFill/>
        </p:spPr>
        <p:txBody>
          <a:bodyPr wrap="square">
            <a:spAutoFit/>
          </a:bodyPr>
          <a:lstStyle/>
          <a:p>
            <a:r>
              <a:rPr lang="en-GB" sz="1400" dirty="0">
                <a:latin typeface="Chalkboard" panose="03050602040202020205" pitchFamily="66" charset="77"/>
              </a:rPr>
              <a:t>– Path </a:t>
            </a:r>
            <a:r>
              <a:rPr lang="en-GB" sz="1400" dirty="0" err="1">
                <a:latin typeface="Chalkboard" panose="03050602040202020205" pitchFamily="66" charset="77"/>
              </a:rPr>
              <a:t>Helland</a:t>
            </a:r>
            <a:r>
              <a:rPr lang="en-GB" sz="1400" dirty="0">
                <a:latin typeface="Chalkboard" panose="03050602040202020205" pitchFamily="66" charset="77"/>
              </a:rPr>
              <a:t>, Autonomous Computing</a:t>
            </a:r>
            <a:endParaRPr lang="en-GB" sz="1400" dirty="0"/>
          </a:p>
        </p:txBody>
      </p:sp>
    </p:spTree>
    <p:extLst>
      <p:ext uri="{BB962C8B-B14F-4D97-AF65-F5344CB8AC3E}">
        <p14:creationId xmlns:p14="http://schemas.microsoft.com/office/powerpoint/2010/main" val="13959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8" grpId="0"/>
      <p:bldP spid="9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 (Request-Reaction) Activity and Resources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85</a:t>
            </a:fld>
            <a:endParaRPr lang="en-US"/>
          </a:p>
        </p:txBody>
      </p:sp>
      <p:sp>
        <p:nvSpPr>
          <p:cNvPr id="23" name="Rounded Rectangle 22">
            <a:extLst>
              <a:ext uri="{FF2B5EF4-FFF2-40B4-BE49-F238E27FC236}">
                <a16:creationId xmlns:a16="http://schemas.microsoft.com/office/drawing/2014/main" id="{EBB07C22-720A-BAE1-E8C5-45A29AE3CB73}"/>
              </a:ext>
            </a:extLst>
          </p:cNvPr>
          <p:cNvSpPr/>
          <p:nvPr/>
        </p:nvSpPr>
        <p:spPr>
          <a:xfrm>
            <a:off x="3817651" y="938804"/>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TextBox 28">
            <a:extLst>
              <a:ext uri="{FF2B5EF4-FFF2-40B4-BE49-F238E27FC236}">
                <a16:creationId xmlns:a16="http://schemas.microsoft.com/office/drawing/2014/main" id="{74E6A346-71C4-36C0-66D1-B9531F7802A1}"/>
              </a:ext>
            </a:extLst>
          </p:cNvPr>
          <p:cNvSpPr txBox="1"/>
          <p:nvPr/>
        </p:nvSpPr>
        <p:spPr>
          <a:xfrm>
            <a:off x="4220184" y="950928"/>
            <a:ext cx="795639" cy="300082"/>
          </a:xfrm>
          <a:prstGeom prst="rect">
            <a:avLst/>
          </a:prstGeom>
          <a:noFill/>
        </p:spPr>
        <p:txBody>
          <a:bodyPr wrap="square" rtlCol="0">
            <a:spAutoFit/>
          </a:bodyPr>
          <a:lstStyle/>
          <a:p>
            <a:r>
              <a:rPr lang="en-GB" sz="1350" dirty="0"/>
              <a:t>:cashier</a:t>
            </a:r>
          </a:p>
        </p:txBody>
      </p:sp>
      <p:sp>
        <p:nvSpPr>
          <p:cNvPr id="31" name="Rounded Rectangle 30">
            <a:extLst>
              <a:ext uri="{FF2B5EF4-FFF2-40B4-BE49-F238E27FC236}">
                <a16:creationId xmlns:a16="http://schemas.microsoft.com/office/drawing/2014/main" id="{0A1AA7DF-4DC0-3A76-CBC7-7F21D2F00AE6}"/>
              </a:ext>
            </a:extLst>
          </p:cNvPr>
          <p:cNvSpPr/>
          <p:nvPr/>
        </p:nvSpPr>
        <p:spPr>
          <a:xfrm>
            <a:off x="7197707" y="878905"/>
            <a:ext cx="1379765" cy="366432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2" name="Straight Connector 31">
            <a:extLst>
              <a:ext uri="{FF2B5EF4-FFF2-40B4-BE49-F238E27FC236}">
                <a16:creationId xmlns:a16="http://schemas.microsoft.com/office/drawing/2014/main" id="{CC47B1CE-FDF3-BBFF-7188-78044FC704F5}"/>
              </a:ext>
            </a:extLst>
          </p:cNvPr>
          <p:cNvCxnSpPr>
            <a:cxnSpLocks/>
          </p:cNvCxnSpPr>
          <p:nvPr/>
        </p:nvCxnSpPr>
        <p:spPr>
          <a:xfrm>
            <a:off x="5444431" y="203774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BBED5CF-A678-404C-303C-ABD1C37A136B}"/>
              </a:ext>
            </a:extLst>
          </p:cNvPr>
          <p:cNvSpPr txBox="1"/>
          <p:nvPr/>
        </p:nvSpPr>
        <p:spPr>
          <a:xfrm>
            <a:off x="7446718" y="955104"/>
            <a:ext cx="881743" cy="507831"/>
          </a:xfrm>
          <a:prstGeom prst="rect">
            <a:avLst/>
          </a:prstGeom>
          <a:noFill/>
        </p:spPr>
        <p:txBody>
          <a:bodyPr wrap="square" rtlCol="0">
            <a:spAutoFit/>
          </a:bodyPr>
          <a:lstStyle/>
          <a:p>
            <a:r>
              <a:rPr lang="en-GB" sz="1350" dirty="0"/>
              <a:t>:payment provider</a:t>
            </a:r>
          </a:p>
        </p:txBody>
      </p:sp>
      <p:cxnSp>
        <p:nvCxnSpPr>
          <p:cNvPr id="34" name="Straight Arrow Connector 33">
            <a:extLst>
              <a:ext uri="{FF2B5EF4-FFF2-40B4-BE49-F238E27FC236}">
                <a16:creationId xmlns:a16="http://schemas.microsoft.com/office/drawing/2014/main" id="{CBD2E5D4-FB07-2672-9498-A5538FA187E6}"/>
              </a:ext>
            </a:extLst>
          </p:cNvPr>
          <p:cNvCxnSpPr>
            <a:cxnSpLocks/>
          </p:cNvCxnSpPr>
          <p:nvPr/>
        </p:nvCxnSpPr>
        <p:spPr>
          <a:xfrm>
            <a:off x="5519570" y="1849115"/>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C48333D-BA6D-0A6E-2F95-F0EDAC18C50C}"/>
              </a:ext>
            </a:extLst>
          </p:cNvPr>
          <p:cNvSpPr txBox="1"/>
          <p:nvPr/>
        </p:nvSpPr>
        <p:spPr>
          <a:xfrm>
            <a:off x="5480545" y="1489108"/>
            <a:ext cx="1510925" cy="253916"/>
          </a:xfrm>
          <a:prstGeom prst="rect">
            <a:avLst/>
          </a:prstGeom>
          <a:noFill/>
        </p:spPr>
        <p:txBody>
          <a:bodyPr wrap="square" rtlCol="0">
            <a:spAutoFit/>
          </a:bodyPr>
          <a:lstStyle/>
          <a:p>
            <a:r>
              <a:rPr lang="en-GB" sz="1050" dirty="0"/>
              <a:t>1.4*: take payment()</a:t>
            </a:r>
          </a:p>
        </p:txBody>
      </p:sp>
      <p:cxnSp>
        <p:nvCxnSpPr>
          <p:cNvPr id="36" name="Straight Connector 35">
            <a:extLst>
              <a:ext uri="{FF2B5EF4-FFF2-40B4-BE49-F238E27FC236}">
                <a16:creationId xmlns:a16="http://schemas.microsoft.com/office/drawing/2014/main" id="{CD1D98F5-F560-2DF2-2A8D-9F440B578770}"/>
              </a:ext>
            </a:extLst>
          </p:cNvPr>
          <p:cNvCxnSpPr>
            <a:cxnSpLocks/>
          </p:cNvCxnSpPr>
          <p:nvPr/>
        </p:nvCxnSpPr>
        <p:spPr>
          <a:xfrm>
            <a:off x="5444431" y="3033871"/>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B7B064D-CB50-6A09-A98E-0FE4DDEC0575}"/>
              </a:ext>
            </a:extLst>
          </p:cNvPr>
          <p:cNvSpPr txBox="1"/>
          <p:nvPr/>
        </p:nvSpPr>
        <p:spPr>
          <a:xfrm>
            <a:off x="5602160" y="2538428"/>
            <a:ext cx="1510925" cy="253916"/>
          </a:xfrm>
          <a:prstGeom prst="rect">
            <a:avLst/>
          </a:prstGeom>
          <a:noFill/>
        </p:spPr>
        <p:txBody>
          <a:bodyPr wrap="square" rtlCol="0">
            <a:spAutoFit/>
          </a:bodyPr>
          <a:lstStyle/>
          <a:p>
            <a:r>
              <a:rPr lang="en-GB" sz="1050" dirty="0"/>
              <a:t>1.5*: payment taken()</a:t>
            </a:r>
          </a:p>
        </p:txBody>
      </p:sp>
      <p:sp>
        <p:nvSpPr>
          <p:cNvPr id="38" name="Oval 37">
            <a:extLst>
              <a:ext uri="{FF2B5EF4-FFF2-40B4-BE49-F238E27FC236}">
                <a16:creationId xmlns:a16="http://schemas.microsoft.com/office/drawing/2014/main" id="{7ED3A4DF-12D5-610F-DE22-CE023395693C}"/>
              </a:ext>
            </a:extLst>
          </p:cNvPr>
          <p:cNvSpPr/>
          <p:nvPr/>
        </p:nvSpPr>
        <p:spPr>
          <a:xfrm>
            <a:off x="4466929" y="1431694"/>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a:extLst>
              <a:ext uri="{FF2B5EF4-FFF2-40B4-BE49-F238E27FC236}">
                <a16:creationId xmlns:a16="http://schemas.microsoft.com/office/drawing/2014/main" id="{5FD81B4E-E897-AFA7-10A1-D4D2252AA4D9}"/>
              </a:ext>
            </a:extLst>
          </p:cNvPr>
          <p:cNvSpPr/>
          <p:nvPr/>
        </p:nvSpPr>
        <p:spPr>
          <a:xfrm>
            <a:off x="4443004" y="4207328"/>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D85515CD-985C-393A-1B82-9C4A2402A436}"/>
              </a:ext>
            </a:extLst>
          </p:cNvPr>
          <p:cNvCxnSpPr>
            <a:cxnSpLocks/>
            <a:stCxn id="38" idx="4"/>
            <a:endCxn id="43" idx="0"/>
          </p:cNvCxnSpPr>
          <p:nvPr/>
        </p:nvCxnSpPr>
        <p:spPr>
          <a:xfrm flipH="1">
            <a:off x="4568283" y="1603437"/>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FF2CF44-7392-3CF8-F193-28F4186C30BA}"/>
              </a:ext>
            </a:extLst>
          </p:cNvPr>
          <p:cNvCxnSpPr>
            <a:cxnSpLocks/>
            <a:stCxn id="43" idx="2"/>
            <a:endCxn id="45" idx="0"/>
          </p:cNvCxnSpPr>
          <p:nvPr/>
        </p:nvCxnSpPr>
        <p:spPr>
          <a:xfrm>
            <a:off x="4568283" y="2544166"/>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07936EE-E9F6-E444-2413-E57B3E8CE84B}"/>
              </a:ext>
            </a:extLst>
          </p:cNvPr>
          <p:cNvSpPr txBox="1"/>
          <p:nvPr/>
        </p:nvSpPr>
        <p:spPr>
          <a:xfrm>
            <a:off x="4196695" y="2113960"/>
            <a:ext cx="743173" cy="369332"/>
          </a:xfrm>
          <a:prstGeom prst="rect">
            <a:avLst/>
          </a:prstGeom>
          <a:noFill/>
        </p:spPr>
        <p:txBody>
          <a:bodyPr wrap="square" rtlCol="0">
            <a:spAutoFit/>
          </a:bodyPr>
          <a:lstStyle/>
          <a:p>
            <a:pPr algn="ctr"/>
            <a:r>
              <a:rPr lang="en-GB" sz="900" dirty="0"/>
              <a:t>Waiting for Response</a:t>
            </a:r>
          </a:p>
        </p:txBody>
      </p:sp>
      <p:sp>
        <p:nvSpPr>
          <p:cNvPr id="43" name="Rounded Rectangle 42">
            <a:extLst>
              <a:ext uri="{FF2B5EF4-FFF2-40B4-BE49-F238E27FC236}">
                <a16:creationId xmlns:a16="http://schemas.microsoft.com/office/drawing/2014/main" id="{8A07FFE7-33FC-2117-D95C-06104EF0AEAD}"/>
              </a:ext>
            </a:extLst>
          </p:cNvPr>
          <p:cNvSpPr/>
          <p:nvPr/>
        </p:nvSpPr>
        <p:spPr>
          <a:xfrm>
            <a:off x="4127411" y="2061672"/>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C0FE7ACC-F367-8D46-A8A6-D1C815F3F873}"/>
              </a:ext>
            </a:extLst>
          </p:cNvPr>
          <p:cNvSpPr txBox="1"/>
          <p:nvPr/>
        </p:nvSpPr>
        <p:spPr>
          <a:xfrm>
            <a:off x="4204007" y="3591699"/>
            <a:ext cx="743173" cy="369332"/>
          </a:xfrm>
          <a:prstGeom prst="rect">
            <a:avLst/>
          </a:prstGeom>
          <a:noFill/>
        </p:spPr>
        <p:txBody>
          <a:bodyPr wrap="square" rtlCol="0">
            <a:spAutoFit/>
          </a:bodyPr>
          <a:lstStyle/>
          <a:p>
            <a:pPr algn="ctr"/>
            <a:r>
              <a:rPr lang="en-GB" sz="900" dirty="0"/>
              <a:t>Waiting for Response</a:t>
            </a:r>
          </a:p>
        </p:txBody>
      </p:sp>
      <p:sp>
        <p:nvSpPr>
          <p:cNvPr id="45" name="Rounded Rectangle 44">
            <a:extLst>
              <a:ext uri="{FF2B5EF4-FFF2-40B4-BE49-F238E27FC236}">
                <a16:creationId xmlns:a16="http://schemas.microsoft.com/office/drawing/2014/main" id="{FD3C49F2-749D-69E6-84C1-D2FED1B0649F}"/>
              </a:ext>
            </a:extLst>
          </p:cNvPr>
          <p:cNvSpPr/>
          <p:nvPr/>
        </p:nvSpPr>
        <p:spPr>
          <a:xfrm>
            <a:off x="4134723" y="3523577"/>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6" name="Straight Arrow Connector 45">
            <a:extLst>
              <a:ext uri="{FF2B5EF4-FFF2-40B4-BE49-F238E27FC236}">
                <a16:creationId xmlns:a16="http://schemas.microsoft.com/office/drawing/2014/main" id="{EC675453-70F9-FDAC-5329-60002DA04290}"/>
              </a:ext>
            </a:extLst>
          </p:cNvPr>
          <p:cNvCxnSpPr>
            <a:cxnSpLocks/>
            <a:stCxn id="45" idx="2"/>
            <a:endCxn id="39" idx="0"/>
          </p:cNvCxnSpPr>
          <p:nvPr/>
        </p:nvCxnSpPr>
        <p:spPr>
          <a:xfrm>
            <a:off x="4575595" y="4006071"/>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321AB737-2390-9207-A398-04EFE6AAF106}"/>
              </a:ext>
            </a:extLst>
          </p:cNvPr>
          <p:cNvSpPr/>
          <p:nvPr/>
        </p:nvSpPr>
        <p:spPr>
          <a:xfrm>
            <a:off x="7810930" y="2002830"/>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a:extLst>
              <a:ext uri="{FF2B5EF4-FFF2-40B4-BE49-F238E27FC236}">
                <a16:creationId xmlns:a16="http://schemas.microsoft.com/office/drawing/2014/main" id="{DC585E21-2396-776C-5558-5D208EDCAEC5}"/>
              </a:ext>
            </a:extLst>
          </p:cNvPr>
          <p:cNvSpPr/>
          <p:nvPr/>
        </p:nvSpPr>
        <p:spPr>
          <a:xfrm>
            <a:off x="7777573" y="2635328"/>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2" name="Straight Arrow Connector 71">
            <a:extLst>
              <a:ext uri="{FF2B5EF4-FFF2-40B4-BE49-F238E27FC236}">
                <a16:creationId xmlns:a16="http://schemas.microsoft.com/office/drawing/2014/main" id="{E585D128-2286-377D-C192-9A060F3C4195}"/>
              </a:ext>
            </a:extLst>
          </p:cNvPr>
          <p:cNvCxnSpPr>
            <a:cxnSpLocks/>
            <a:stCxn id="70" idx="4"/>
          </p:cNvCxnSpPr>
          <p:nvPr/>
        </p:nvCxnSpPr>
        <p:spPr>
          <a:xfrm flipH="1">
            <a:off x="7912284" y="2174573"/>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AB2236F-FC39-8861-D8D1-BF3557DA3DED}"/>
              </a:ext>
            </a:extLst>
          </p:cNvPr>
          <p:cNvCxnSpPr>
            <a:cxnSpLocks/>
          </p:cNvCxnSpPr>
          <p:nvPr/>
        </p:nvCxnSpPr>
        <p:spPr>
          <a:xfrm flipH="1">
            <a:off x="5519570" y="2854453"/>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4D28E8F4-ED93-7AFB-A1B4-1DB69B0B15E9}"/>
              </a:ext>
            </a:extLst>
          </p:cNvPr>
          <p:cNvSpPr txBox="1"/>
          <p:nvPr/>
        </p:nvSpPr>
        <p:spPr>
          <a:xfrm>
            <a:off x="134365" y="1365400"/>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Resources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are the code that runs in response to receiving a message.</a:t>
            </a:r>
          </a:p>
        </p:txBody>
      </p:sp>
      <p:cxnSp>
        <p:nvCxnSpPr>
          <p:cNvPr id="76" name="Straight Arrow Connector 75">
            <a:extLst>
              <a:ext uri="{FF2B5EF4-FFF2-40B4-BE49-F238E27FC236}">
                <a16:creationId xmlns:a16="http://schemas.microsoft.com/office/drawing/2014/main" id="{1D287AEF-669C-3CC3-8B03-5AC2628C5E59}"/>
              </a:ext>
            </a:extLst>
          </p:cNvPr>
          <p:cNvCxnSpPr>
            <a:cxnSpLocks/>
            <a:stCxn id="74" idx="0"/>
          </p:cNvCxnSpPr>
          <p:nvPr/>
        </p:nvCxnSpPr>
        <p:spPr>
          <a:xfrm>
            <a:off x="1811585" y="1365400"/>
            <a:ext cx="5962575" cy="3036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E7505D1-A807-5240-A8B7-CBF6180E4F4B}"/>
              </a:ext>
            </a:extLst>
          </p:cNvPr>
          <p:cNvSpPr txBox="1"/>
          <p:nvPr/>
        </p:nvSpPr>
        <p:spPr>
          <a:xfrm>
            <a:off x="231972" y="2267669"/>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may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store state associated with the activity – but also may be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stateless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as the Engine of State.)</a:t>
            </a:r>
          </a:p>
        </p:txBody>
      </p:sp>
      <p:cxnSp>
        <p:nvCxnSpPr>
          <p:cNvPr id="81" name="Straight Arrow Connector 80">
            <a:extLst>
              <a:ext uri="{FF2B5EF4-FFF2-40B4-BE49-F238E27FC236}">
                <a16:creationId xmlns:a16="http://schemas.microsoft.com/office/drawing/2014/main" id="{8B11301C-C1DA-4721-AF53-83691F291122}"/>
              </a:ext>
            </a:extLst>
          </p:cNvPr>
          <p:cNvCxnSpPr>
            <a:cxnSpLocks/>
            <a:stCxn id="79" idx="0"/>
          </p:cNvCxnSpPr>
          <p:nvPr/>
        </p:nvCxnSpPr>
        <p:spPr>
          <a:xfrm flipV="1">
            <a:off x="1909192" y="1789538"/>
            <a:ext cx="5941949" cy="4781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F05B7615-0809-4DDF-D184-8EEBD9F7A1AA}"/>
              </a:ext>
            </a:extLst>
          </p:cNvPr>
          <p:cNvSpPr txBox="1"/>
          <p:nvPr/>
        </p:nvSpPr>
        <p:spPr>
          <a:xfrm>
            <a:off x="231972" y="3304452"/>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Each activity also knows the messages that is has sent and received, so the conversation can be reconstructed.</a:t>
            </a:r>
          </a:p>
        </p:txBody>
      </p:sp>
      <p:cxnSp>
        <p:nvCxnSpPr>
          <p:cNvPr id="95" name="Straight Arrow Connector 94">
            <a:extLst>
              <a:ext uri="{FF2B5EF4-FFF2-40B4-BE49-F238E27FC236}">
                <a16:creationId xmlns:a16="http://schemas.microsoft.com/office/drawing/2014/main" id="{FA47DD0A-5B56-11B1-4508-5BB906EE5C71}"/>
              </a:ext>
            </a:extLst>
          </p:cNvPr>
          <p:cNvCxnSpPr>
            <a:cxnSpLocks/>
            <a:stCxn id="84" idx="0"/>
          </p:cNvCxnSpPr>
          <p:nvPr/>
        </p:nvCxnSpPr>
        <p:spPr>
          <a:xfrm flipV="1">
            <a:off x="1909192" y="2381604"/>
            <a:ext cx="5288514" cy="9228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6423092-41C4-F9D9-C018-405FF5AA7F84}"/>
              </a:ext>
            </a:extLst>
          </p:cNvPr>
          <p:cNvSpPr txBox="1"/>
          <p:nvPr/>
        </p:nvSpPr>
        <p:spPr>
          <a:xfrm>
            <a:off x="317500" y="4861620"/>
            <a:ext cx="8369300" cy="523220"/>
          </a:xfrm>
          <a:prstGeom prst="rect">
            <a:avLst/>
          </a:prstGeom>
          <a:noFill/>
        </p:spPr>
        <p:txBody>
          <a:bodyPr wrap="square">
            <a:spAutoFit/>
          </a:bodyPr>
          <a:lstStyle/>
          <a:p>
            <a:r>
              <a:rPr lang="en-GB" sz="1400" b="1" dirty="0">
                <a:latin typeface="Chalkboard" panose="03050602040202020205" pitchFamily="66" charset="77"/>
              </a:rPr>
              <a:t>Activity.</a:t>
            </a:r>
            <a:r>
              <a:rPr lang="en-GB" sz="1400" dirty="0">
                <a:latin typeface="Chalkboard" panose="03050602040202020205" pitchFamily="66" charset="77"/>
              </a:rPr>
              <a:t> Data and computation used to track the work, or part of the work, for a single collaboration. </a:t>
            </a:r>
          </a:p>
        </p:txBody>
      </p:sp>
      <p:sp>
        <p:nvSpPr>
          <p:cNvPr id="7" name="TextBox 6">
            <a:extLst>
              <a:ext uri="{FF2B5EF4-FFF2-40B4-BE49-F238E27FC236}">
                <a16:creationId xmlns:a16="http://schemas.microsoft.com/office/drawing/2014/main" id="{DEAB8B73-FE97-BF80-4E2A-9F86B11BA08C}"/>
              </a:ext>
            </a:extLst>
          </p:cNvPr>
          <p:cNvSpPr txBox="1"/>
          <p:nvPr/>
        </p:nvSpPr>
        <p:spPr>
          <a:xfrm>
            <a:off x="283423" y="5439115"/>
            <a:ext cx="7975802" cy="523220"/>
          </a:xfrm>
          <a:prstGeom prst="rect">
            <a:avLst/>
          </a:prstGeom>
          <a:noFill/>
        </p:spPr>
        <p:txBody>
          <a:bodyPr wrap="square">
            <a:spAutoFit/>
          </a:bodyPr>
          <a:lstStyle/>
          <a:p>
            <a:r>
              <a:rPr lang="en-GB" sz="1400" b="1" dirty="0">
                <a:latin typeface="Chalkboard" panose="03050602040202020205" pitchFamily="66" charset="77"/>
              </a:rPr>
              <a:t>Resources.</a:t>
            </a:r>
            <a:r>
              <a:rPr lang="en-GB" sz="1400" dirty="0">
                <a:latin typeface="Chalkboard" panose="03050602040202020205" pitchFamily="66" charset="77"/>
              </a:rPr>
              <a:t> Code and data used to manage shared items coordinated across multiple activities such as widgets in inventory or space on a truck needed for a shipment. </a:t>
            </a:r>
          </a:p>
        </p:txBody>
      </p:sp>
      <p:sp>
        <p:nvSpPr>
          <p:cNvPr id="8" name="TextBox 7">
            <a:extLst>
              <a:ext uri="{FF2B5EF4-FFF2-40B4-BE49-F238E27FC236}">
                <a16:creationId xmlns:a16="http://schemas.microsoft.com/office/drawing/2014/main" id="{5D13AEDC-4CDF-A958-5273-E3A876F21E71}"/>
              </a:ext>
            </a:extLst>
          </p:cNvPr>
          <p:cNvSpPr txBox="1"/>
          <p:nvPr/>
        </p:nvSpPr>
        <p:spPr>
          <a:xfrm>
            <a:off x="5211870" y="6021615"/>
            <a:ext cx="3365602" cy="307777"/>
          </a:xfrm>
          <a:prstGeom prst="rect">
            <a:avLst/>
          </a:prstGeom>
          <a:noFill/>
        </p:spPr>
        <p:txBody>
          <a:bodyPr wrap="square">
            <a:spAutoFit/>
          </a:bodyPr>
          <a:lstStyle/>
          <a:p>
            <a:r>
              <a:rPr lang="en-GB" sz="1400" dirty="0">
                <a:latin typeface="Chalkboard" panose="03050602040202020205" pitchFamily="66" charset="77"/>
              </a:rPr>
              <a:t>– Path </a:t>
            </a:r>
            <a:r>
              <a:rPr lang="en-GB" sz="1400" dirty="0" err="1">
                <a:latin typeface="Chalkboard" panose="03050602040202020205" pitchFamily="66" charset="77"/>
              </a:rPr>
              <a:t>Helland</a:t>
            </a:r>
            <a:r>
              <a:rPr lang="en-GB" sz="1400" dirty="0">
                <a:latin typeface="Chalkboard" panose="03050602040202020205" pitchFamily="66" charset="77"/>
              </a:rPr>
              <a:t>, Autonomous Computing</a:t>
            </a:r>
            <a:endParaRPr lang="en-GB" sz="1400" dirty="0"/>
          </a:p>
        </p:txBody>
      </p:sp>
    </p:spTree>
    <p:extLst>
      <p:ext uri="{BB962C8B-B14F-4D97-AF65-F5344CB8AC3E}">
        <p14:creationId xmlns:p14="http://schemas.microsoft.com/office/powerpoint/2010/main" val="57612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9" grpId="0"/>
      <p:bldP spid="8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F8AD9-C899-2461-2E3B-FD53BBD280B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A4214A-6345-3974-58D1-FA2062B418B3}"/>
              </a:ext>
            </a:extLst>
          </p:cNvPr>
          <p:cNvSpPr>
            <a:spLocks noGrp="1"/>
          </p:cNvSpPr>
          <p:nvPr>
            <p:ph type="sldNum" sz="quarter" idx="12"/>
          </p:nvPr>
        </p:nvSpPr>
        <p:spPr/>
        <p:txBody>
          <a:bodyPr/>
          <a:lstStyle/>
          <a:p>
            <a:fld id="{00000000-1234-1234-1234-123412341234}" type="slidenum">
              <a:rPr lang="en-GB" smtClean="0"/>
              <a:pPr/>
              <a:t>86</a:t>
            </a:fld>
            <a:endParaRPr lang="en-GB"/>
          </a:p>
        </p:txBody>
      </p:sp>
      <p:sp>
        <p:nvSpPr>
          <p:cNvPr id="5" name="Google Shape;69;p14">
            <a:extLst>
              <a:ext uri="{FF2B5EF4-FFF2-40B4-BE49-F238E27FC236}">
                <a16:creationId xmlns:a16="http://schemas.microsoft.com/office/drawing/2014/main" id="{D4CE6266-EF95-ACF2-EDE0-528B8F82E9BB}"/>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Tasks</a:t>
            </a:r>
          </a:p>
        </p:txBody>
      </p:sp>
    </p:spTree>
    <p:extLst>
      <p:ext uri="{BB962C8B-B14F-4D97-AF65-F5344CB8AC3E}">
        <p14:creationId xmlns:p14="http://schemas.microsoft.com/office/powerpoint/2010/main" val="23534713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7EA24-191D-7614-7C97-131DF34207E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32A4B6-2849-671C-C0A6-E1E0203FD841}"/>
              </a:ext>
            </a:extLst>
          </p:cNvPr>
          <p:cNvSpPr>
            <a:spLocks noGrp="1"/>
          </p:cNvSpPr>
          <p:nvPr>
            <p:ph type="sldNum" sz="quarter" idx="12"/>
          </p:nvPr>
        </p:nvSpPr>
        <p:spPr/>
        <p:txBody>
          <a:bodyPr/>
          <a:lstStyle/>
          <a:p>
            <a:fld id="{00000000-1234-1234-1234-123412341234}" type="slidenum">
              <a:rPr lang="en-GB" smtClean="0"/>
              <a:pPr/>
              <a:t>87</a:t>
            </a:fld>
            <a:endParaRPr lang="en-GB"/>
          </a:p>
        </p:txBody>
      </p:sp>
      <p:sp>
        <p:nvSpPr>
          <p:cNvPr id="5" name="Google Shape;69;p14">
            <a:extLst>
              <a:ext uri="{FF2B5EF4-FFF2-40B4-BE49-F238E27FC236}">
                <a16:creationId xmlns:a16="http://schemas.microsoft.com/office/drawing/2014/main" id="{81A3D7A6-E967-B677-F615-FD66CFBA9CE2}"/>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BPMN</a:t>
            </a:r>
          </a:p>
        </p:txBody>
      </p:sp>
    </p:spTree>
    <p:extLst>
      <p:ext uri="{BB962C8B-B14F-4D97-AF65-F5344CB8AC3E}">
        <p14:creationId xmlns:p14="http://schemas.microsoft.com/office/powerpoint/2010/main" val="19336580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73D3D-B07D-6B87-873D-F373F5EEF1D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5971B0-01DF-8919-7098-DC009E121DCE}"/>
              </a:ext>
            </a:extLst>
          </p:cNvPr>
          <p:cNvSpPr>
            <a:spLocks noGrp="1"/>
          </p:cNvSpPr>
          <p:nvPr>
            <p:ph type="title"/>
          </p:nvPr>
        </p:nvSpPr>
        <p:spPr/>
        <p:txBody>
          <a:bodyPr/>
          <a:lstStyle/>
          <a:p>
            <a:r>
              <a:rPr lang="en-US" dirty="0">
                <a:latin typeface="Chalkboard" panose="03050602040202020205" pitchFamily="66" charset="77"/>
              </a:rPr>
              <a:t>Control Flow</a:t>
            </a:r>
          </a:p>
        </p:txBody>
      </p:sp>
      <p:sp>
        <p:nvSpPr>
          <p:cNvPr id="4" name="Text Placeholder 3">
            <a:extLst>
              <a:ext uri="{FF2B5EF4-FFF2-40B4-BE49-F238E27FC236}">
                <a16:creationId xmlns:a16="http://schemas.microsoft.com/office/drawing/2014/main" id="{3E8F7E4E-956E-EC9C-2B35-B3BBF6634875}"/>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755FFB97-C025-579B-7942-EE2FA532369E}"/>
              </a:ext>
            </a:extLst>
          </p:cNvPr>
          <p:cNvSpPr>
            <a:spLocks noGrp="1"/>
          </p:cNvSpPr>
          <p:nvPr>
            <p:ph type="sldNum" sz="quarter" idx="12"/>
          </p:nvPr>
        </p:nvSpPr>
        <p:spPr/>
        <p:txBody>
          <a:bodyPr/>
          <a:lstStyle/>
          <a:p>
            <a:fld id="{867D4A06-35AE-BD4A-84A9-613A26F3D41D}" type="slidenum">
              <a:rPr lang="en-US" smtClean="0"/>
              <a:pPr/>
              <a:t>88</a:t>
            </a:fld>
            <a:endParaRPr lang="en-US"/>
          </a:p>
        </p:txBody>
      </p:sp>
    </p:spTree>
    <p:extLst>
      <p:ext uri="{BB962C8B-B14F-4D97-AF65-F5344CB8AC3E}">
        <p14:creationId xmlns:p14="http://schemas.microsoft.com/office/powerpoint/2010/main" val="24595474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A6ED6-88E0-6A3D-F24C-CF07445946D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83F3B6-9241-C050-9E04-8D304675F61A}"/>
              </a:ext>
            </a:extLst>
          </p:cNvPr>
          <p:cNvSpPr>
            <a:spLocks noGrp="1"/>
          </p:cNvSpPr>
          <p:nvPr>
            <p:ph type="sldNum" sz="quarter" idx="12"/>
          </p:nvPr>
        </p:nvSpPr>
        <p:spPr/>
        <p:txBody>
          <a:bodyPr/>
          <a:lstStyle/>
          <a:p>
            <a:fld id="{00000000-1234-1234-1234-123412341234}" type="slidenum">
              <a:rPr lang="en-GB" smtClean="0"/>
              <a:pPr/>
              <a:t>89</a:t>
            </a:fld>
            <a:endParaRPr lang="en-GB"/>
          </a:p>
        </p:txBody>
      </p:sp>
      <p:sp>
        <p:nvSpPr>
          <p:cNvPr id="5" name="Google Shape;69;p14">
            <a:extLst>
              <a:ext uri="{FF2B5EF4-FFF2-40B4-BE49-F238E27FC236}">
                <a16:creationId xmlns:a16="http://schemas.microsoft.com/office/drawing/2014/main" id="{AF80A882-63AD-7CFD-0DFD-3F6CFEB674EE}"/>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Choreography</a:t>
            </a:r>
          </a:p>
        </p:txBody>
      </p:sp>
    </p:spTree>
    <p:extLst>
      <p:ext uri="{BB962C8B-B14F-4D97-AF65-F5344CB8AC3E}">
        <p14:creationId xmlns:p14="http://schemas.microsoft.com/office/powerpoint/2010/main" val="1459804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9</a:t>
            </a:fld>
            <a:endParaRPr lang="en-US"/>
          </a:p>
        </p:txBody>
      </p:sp>
      <p:pic>
        <p:nvPicPr>
          <p:cNvPr id="4" name="Picture 4" descr="See the source image">
            <a:extLst>
              <a:ext uri="{FF2B5EF4-FFF2-40B4-BE49-F238E27FC236}">
                <a16:creationId xmlns:a16="http://schemas.microsoft.com/office/drawing/2014/main" id="{DE813034-5A02-4444-88CF-C0830A9D283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4693" y="2277671"/>
            <a:ext cx="4097307" cy="27248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1BBEE350-B2B5-1E41-8091-7C5EE611E56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71924" y="2277671"/>
            <a:ext cx="3772814" cy="272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807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7158F-B702-26EF-A241-5429BDB6614C}"/>
            </a:ext>
          </a:extLst>
        </p:cNvPr>
        <p:cNvGrpSpPr/>
        <p:nvPr/>
      </p:nvGrpSpPr>
      <p:grpSpPr>
        <a:xfrm>
          <a:off x="0" y="0"/>
          <a:ext cx="0" cy="0"/>
          <a:chOff x="0" y="0"/>
          <a:chExt cx="0" cy="0"/>
        </a:xfrm>
      </p:grpSpPr>
      <p:sp>
        <p:nvSpPr>
          <p:cNvPr id="39" name="Rounded Rectangle 38">
            <a:extLst>
              <a:ext uri="{FF2B5EF4-FFF2-40B4-BE49-F238E27FC236}">
                <a16:creationId xmlns:a16="http://schemas.microsoft.com/office/drawing/2014/main" id="{150BBA35-50FC-3956-EF0E-EF2DEE566F8F}"/>
              </a:ext>
            </a:extLst>
          </p:cNvPr>
          <p:cNvSpPr/>
          <p:nvPr/>
        </p:nvSpPr>
        <p:spPr>
          <a:xfrm>
            <a:off x="5350953" y="287081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Google Shape;104;p25">
            <a:extLst>
              <a:ext uri="{FF2B5EF4-FFF2-40B4-BE49-F238E27FC236}">
                <a16:creationId xmlns:a16="http://schemas.microsoft.com/office/drawing/2014/main" id="{6B8CD52E-277A-4CD5-47E8-A25635B45EA6}"/>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Conversations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B7A090D3-ECE9-EB6C-A074-BF983293A9A8}"/>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301D08F6-070C-06B7-AD6D-CE38333C0D08}"/>
              </a:ext>
            </a:extLst>
          </p:cNvPr>
          <p:cNvSpPr>
            <a:spLocks noGrp="1"/>
          </p:cNvSpPr>
          <p:nvPr>
            <p:ph type="sldNum" sz="quarter" idx="12"/>
          </p:nvPr>
        </p:nvSpPr>
        <p:spPr/>
        <p:txBody>
          <a:bodyPr/>
          <a:lstStyle/>
          <a:p>
            <a:fld id="{53C7D256-7CB4-8D4B-B359-120D79D46DFF}" type="slidenum">
              <a:rPr lang="en-US" smtClean="0"/>
              <a:t>90</a:t>
            </a:fld>
            <a:endParaRPr lang="en-US" dirty="0"/>
          </a:p>
        </p:txBody>
      </p:sp>
      <p:sp>
        <p:nvSpPr>
          <p:cNvPr id="6" name="Rounded Rectangle 5">
            <a:extLst>
              <a:ext uri="{FF2B5EF4-FFF2-40B4-BE49-F238E27FC236}">
                <a16:creationId xmlns:a16="http://schemas.microsoft.com/office/drawing/2014/main" id="{1603CE18-D072-336D-DD4E-B631BA9EEF8E}"/>
              </a:ext>
            </a:extLst>
          </p:cNvPr>
          <p:cNvSpPr/>
          <p:nvPr/>
        </p:nvSpPr>
        <p:spPr>
          <a:xfrm>
            <a:off x="1902031" y="3325886"/>
            <a:ext cx="114777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5CBAE506-AE59-4A09-C1EB-E64A4C414455}"/>
              </a:ext>
            </a:extLst>
          </p:cNvPr>
          <p:cNvSpPr/>
          <p:nvPr/>
        </p:nvSpPr>
        <p:spPr>
          <a:xfrm>
            <a:off x="3602295" y="334147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173234C6-9E89-C702-9627-9303B7A8E010}"/>
              </a:ext>
            </a:extLst>
          </p:cNvPr>
          <p:cNvCxnSpPr>
            <a:cxnSpLocks/>
          </p:cNvCxnSpPr>
          <p:nvPr/>
        </p:nvCxnSpPr>
        <p:spPr>
          <a:xfrm>
            <a:off x="3049810" y="3470381"/>
            <a:ext cx="53254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C5C596C-475A-BA52-AE63-AFE521195506}"/>
              </a:ext>
            </a:extLst>
          </p:cNvPr>
          <p:cNvCxnSpPr>
            <a:cxnSpLocks/>
          </p:cNvCxnSpPr>
          <p:nvPr/>
        </p:nvCxnSpPr>
        <p:spPr>
          <a:xfrm>
            <a:off x="3138668" y="2825166"/>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5B5E84-19B1-4AA9-58E4-3F8C6AB1E012}"/>
              </a:ext>
            </a:extLst>
          </p:cNvPr>
          <p:cNvSpPr txBox="1"/>
          <p:nvPr/>
        </p:nvSpPr>
        <p:spPr>
          <a:xfrm>
            <a:off x="2952914" y="2905712"/>
            <a:ext cx="1130788" cy="415498"/>
          </a:xfrm>
          <a:prstGeom prst="rect">
            <a:avLst/>
          </a:prstGeom>
          <a:noFill/>
        </p:spPr>
        <p:txBody>
          <a:bodyPr wrap="square" rtlCol="0">
            <a:spAutoFit/>
          </a:bodyPr>
          <a:lstStyle/>
          <a:p>
            <a:r>
              <a:rPr lang="en-GB" sz="1050" dirty="0"/>
              <a:t>1.1 check basket()</a:t>
            </a:r>
          </a:p>
        </p:txBody>
      </p:sp>
      <p:cxnSp>
        <p:nvCxnSpPr>
          <p:cNvPr id="19" name="Straight Connector 18">
            <a:extLst>
              <a:ext uri="{FF2B5EF4-FFF2-40B4-BE49-F238E27FC236}">
                <a16:creationId xmlns:a16="http://schemas.microsoft.com/office/drawing/2014/main" id="{3C9C1150-916E-1548-D917-093915EEB7CA}"/>
              </a:ext>
            </a:extLst>
          </p:cNvPr>
          <p:cNvCxnSpPr>
            <a:cxnSpLocks/>
          </p:cNvCxnSpPr>
          <p:nvPr/>
        </p:nvCxnSpPr>
        <p:spPr>
          <a:xfrm>
            <a:off x="3049810" y="3671790"/>
            <a:ext cx="53254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FD03D83-4B62-A7C2-3978-D4F55F856844}"/>
              </a:ext>
            </a:extLst>
          </p:cNvPr>
          <p:cNvCxnSpPr>
            <a:cxnSpLocks/>
          </p:cNvCxnSpPr>
          <p:nvPr/>
        </p:nvCxnSpPr>
        <p:spPr>
          <a:xfrm flipH="1">
            <a:off x="5279452" y="38279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51D522F-9878-AB81-0496-74836B82FCF6}"/>
              </a:ext>
            </a:extLst>
          </p:cNvPr>
          <p:cNvSpPr txBox="1"/>
          <p:nvPr/>
        </p:nvSpPr>
        <p:spPr>
          <a:xfrm>
            <a:off x="5065023" y="3930306"/>
            <a:ext cx="1478051" cy="415498"/>
          </a:xfrm>
          <a:prstGeom prst="rect">
            <a:avLst/>
          </a:prstGeom>
          <a:noFill/>
        </p:spPr>
        <p:txBody>
          <a:bodyPr wrap="square" rtlCol="0">
            <a:spAutoFit/>
          </a:bodyPr>
          <a:lstStyle/>
          <a:p>
            <a:r>
              <a:rPr lang="en-GB" sz="1050" dirty="0"/>
              <a:t>1.4 checked out basket()</a:t>
            </a:r>
          </a:p>
        </p:txBody>
      </p:sp>
      <p:sp>
        <p:nvSpPr>
          <p:cNvPr id="30" name="TextBox 29">
            <a:extLst>
              <a:ext uri="{FF2B5EF4-FFF2-40B4-BE49-F238E27FC236}">
                <a16:creationId xmlns:a16="http://schemas.microsoft.com/office/drawing/2014/main" id="{A5828AE6-C2CF-258B-7855-EF60F276CEC6}"/>
              </a:ext>
            </a:extLst>
          </p:cNvPr>
          <p:cNvSpPr txBox="1"/>
          <p:nvPr/>
        </p:nvSpPr>
        <p:spPr>
          <a:xfrm>
            <a:off x="2068857" y="3380770"/>
            <a:ext cx="700266"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12904B0-A8E3-5D8A-746F-88170F4C14C1}"/>
              </a:ext>
            </a:extLst>
          </p:cNvPr>
          <p:cNvSpPr txBox="1"/>
          <p:nvPr/>
        </p:nvSpPr>
        <p:spPr>
          <a:xfrm>
            <a:off x="3690243" y="3389544"/>
            <a:ext cx="939782" cy="300082"/>
          </a:xfrm>
          <a:prstGeom prst="rect">
            <a:avLst/>
          </a:prstGeom>
          <a:noFill/>
        </p:spPr>
        <p:txBody>
          <a:bodyPr wrap="square" rtlCol="0">
            <a:spAutoFit/>
          </a:bodyPr>
          <a:lstStyle/>
          <a:p>
            <a:r>
              <a:rPr lang="en-GB" sz="1350" dirty="0"/>
              <a:t>:Checkout</a:t>
            </a:r>
          </a:p>
        </p:txBody>
      </p:sp>
      <p:sp>
        <p:nvSpPr>
          <p:cNvPr id="27" name="TextBox 26">
            <a:extLst>
              <a:ext uri="{FF2B5EF4-FFF2-40B4-BE49-F238E27FC236}">
                <a16:creationId xmlns:a16="http://schemas.microsoft.com/office/drawing/2014/main" id="{68C0ACED-345C-195C-4F98-F6A93131716C}"/>
              </a:ext>
            </a:extLst>
          </p:cNvPr>
          <p:cNvSpPr txBox="1"/>
          <p:nvPr/>
        </p:nvSpPr>
        <p:spPr>
          <a:xfrm>
            <a:off x="5499412" y="2926111"/>
            <a:ext cx="822786" cy="300082"/>
          </a:xfrm>
          <a:prstGeom prst="rect">
            <a:avLst/>
          </a:prstGeom>
          <a:noFill/>
        </p:spPr>
        <p:txBody>
          <a:bodyPr wrap="square" rtlCol="0">
            <a:spAutoFit/>
          </a:bodyPr>
          <a:lstStyle/>
          <a:p>
            <a:r>
              <a:rPr lang="en-GB" sz="1350" dirty="0"/>
              <a:t>:Validate</a:t>
            </a:r>
          </a:p>
        </p:txBody>
      </p:sp>
      <p:cxnSp>
        <p:nvCxnSpPr>
          <p:cNvPr id="33" name="Straight Connector 32">
            <a:extLst>
              <a:ext uri="{FF2B5EF4-FFF2-40B4-BE49-F238E27FC236}">
                <a16:creationId xmlns:a16="http://schemas.microsoft.com/office/drawing/2014/main" id="{7B006D2C-AAD0-F248-E329-832F2C043718}"/>
              </a:ext>
            </a:extLst>
          </p:cNvPr>
          <p:cNvCxnSpPr>
            <a:cxnSpLocks/>
          </p:cNvCxnSpPr>
          <p:nvPr/>
        </p:nvCxnSpPr>
        <p:spPr>
          <a:xfrm flipV="1">
            <a:off x="4728672" y="2969175"/>
            <a:ext cx="622282" cy="50120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AA7BA84F-557C-057C-1EB8-562AD5890E11}"/>
              </a:ext>
            </a:extLst>
          </p:cNvPr>
          <p:cNvSpPr/>
          <p:nvPr/>
        </p:nvSpPr>
        <p:spPr>
          <a:xfrm>
            <a:off x="6884392" y="3389544"/>
            <a:ext cx="76355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TextBox 37">
            <a:extLst>
              <a:ext uri="{FF2B5EF4-FFF2-40B4-BE49-F238E27FC236}">
                <a16:creationId xmlns:a16="http://schemas.microsoft.com/office/drawing/2014/main" id="{7596E576-69B1-93D5-42B2-EBDD2C55EC9C}"/>
              </a:ext>
            </a:extLst>
          </p:cNvPr>
          <p:cNvSpPr txBox="1"/>
          <p:nvPr/>
        </p:nvSpPr>
        <p:spPr>
          <a:xfrm>
            <a:off x="6942735" y="3453816"/>
            <a:ext cx="705216" cy="300082"/>
          </a:xfrm>
          <a:prstGeom prst="rect">
            <a:avLst/>
          </a:prstGeom>
          <a:noFill/>
        </p:spPr>
        <p:txBody>
          <a:bodyPr wrap="square" rtlCol="0">
            <a:spAutoFit/>
          </a:bodyPr>
          <a:lstStyle/>
          <a:p>
            <a:r>
              <a:rPr lang="en-GB" sz="1350" dirty="0"/>
              <a:t>:Price</a:t>
            </a:r>
          </a:p>
        </p:txBody>
      </p:sp>
      <p:cxnSp>
        <p:nvCxnSpPr>
          <p:cNvPr id="42" name="Straight Connector 41">
            <a:extLst>
              <a:ext uri="{FF2B5EF4-FFF2-40B4-BE49-F238E27FC236}">
                <a16:creationId xmlns:a16="http://schemas.microsoft.com/office/drawing/2014/main" id="{2DE5D6BE-C0D7-3183-B763-F96D943FC390}"/>
              </a:ext>
            </a:extLst>
          </p:cNvPr>
          <p:cNvCxnSpPr>
            <a:cxnSpLocks/>
          </p:cNvCxnSpPr>
          <p:nvPr/>
        </p:nvCxnSpPr>
        <p:spPr>
          <a:xfrm>
            <a:off x="6477331" y="2969175"/>
            <a:ext cx="407062" cy="49673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582A107-B276-6555-B095-80F207D68AD1}"/>
              </a:ext>
            </a:extLst>
          </p:cNvPr>
          <p:cNvCxnSpPr>
            <a:cxnSpLocks/>
          </p:cNvCxnSpPr>
          <p:nvPr/>
        </p:nvCxnSpPr>
        <p:spPr>
          <a:xfrm rot="19402313">
            <a:off x="4800227" y="2613717"/>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D27253A-4274-5338-D2C4-41BECC2DCCBD}"/>
              </a:ext>
            </a:extLst>
          </p:cNvPr>
          <p:cNvSpPr txBox="1"/>
          <p:nvPr/>
        </p:nvSpPr>
        <p:spPr>
          <a:xfrm rot="19402313">
            <a:off x="4545139" y="2601748"/>
            <a:ext cx="1269454" cy="415498"/>
          </a:xfrm>
          <a:prstGeom prst="rect">
            <a:avLst/>
          </a:prstGeom>
          <a:noFill/>
        </p:spPr>
        <p:txBody>
          <a:bodyPr wrap="square" rtlCol="0">
            <a:spAutoFit/>
          </a:bodyPr>
          <a:lstStyle/>
          <a:p>
            <a:r>
              <a:rPr lang="en-GB" sz="1050" dirty="0"/>
              <a:t>1.2 validate basket()</a:t>
            </a:r>
          </a:p>
        </p:txBody>
      </p:sp>
      <p:cxnSp>
        <p:nvCxnSpPr>
          <p:cNvPr id="56" name="Straight Arrow Connector 55">
            <a:extLst>
              <a:ext uri="{FF2B5EF4-FFF2-40B4-BE49-F238E27FC236}">
                <a16:creationId xmlns:a16="http://schemas.microsoft.com/office/drawing/2014/main" id="{34F71AC4-D1E0-E1B2-BBD4-603677B0DE14}"/>
              </a:ext>
            </a:extLst>
          </p:cNvPr>
          <p:cNvCxnSpPr>
            <a:cxnSpLocks/>
          </p:cNvCxnSpPr>
          <p:nvPr/>
        </p:nvCxnSpPr>
        <p:spPr>
          <a:xfrm rot="3431013">
            <a:off x="6257514" y="2600687"/>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241DE0D-AC22-66B5-A6DD-16CD836D29AE}"/>
              </a:ext>
            </a:extLst>
          </p:cNvPr>
          <p:cNvSpPr txBox="1"/>
          <p:nvPr/>
        </p:nvSpPr>
        <p:spPr>
          <a:xfrm rot="3431013">
            <a:off x="5971483" y="2709289"/>
            <a:ext cx="1269454" cy="253916"/>
          </a:xfrm>
          <a:prstGeom prst="rect">
            <a:avLst/>
          </a:prstGeom>
          <a:noFill/>
        </p:spPr>
        <p:txBody>
          <a:bodyPr wrap="square" rtlCol="0">
            <a:spAutoFit/>
          </a:bodyPr>
          <a:lstStyle/>
          <a:p>
            <a:r>
              <a:rPr lang="en-GB" sz="1050" dirty="0"/>
              <a:t>1.3 price basket()</a:t>
            </a:r>
          </a:p>
        </p:txBody>
      </p:sp>
      <p:cxnSp>
        <p:nvCxnSpPr>
          <p:cNvPr id="64" name="Straight Connector 63">
            <a:extLst>
              <a:ext uri="{FF2B5EF4-FFF2-40B4-BE49-F238E27FC236}">
                <a16:creationId xmlns:a16="http://schemas.microsoft.com/office/drawing/2014/main" id="{77B0ECA9-BA96-67AD-7019-53432FD23A4A}"/>
              </a:ext>
            </a:extLst>
          </p:cNvPr>
          <p:cNvCxnSpPr>
            <a:cxnSpLocks/>
          </p:cNvCxnSpPr>
          <p:nvPr/>
        </p:nvCxnSpPr>
        <p:spPr>
          <a:xfrm>
            <a:off x="4728671" y="3683586"/>
            <a:ext cx="2155721" cy="3251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F556D43-3AFC-105D-D148-ABBFEADDA055}"/>
              </a:ext>
            </a:extLst>
          </p:cNvPr>
          <p:cNvCxnSpPr>
            <a:cxnSpLocks/>
          </p:cNvCxnSpPr>
          <p:nvPr/>
        </p:nvCxnSpPr>
        <p:spPr>
          <a:xfrm flipH="1">
            <a:off x="2820079" y="38803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E1C0375F-D055-715F-BF2E-ECE6B8BDCCAA}"/>
              </a:ext>
            </a:extLst>
          </p:cNvPr>
          <p:cNvSpPr txBox="1"/>
          <p:nvPr/>
        </p:nvSpPr>
        <p:spPr>
          <a:xfrm>
            <a:off x="2605651" y="3982706"/>
            <a:ext cx="1478051" cy="253916"/>
          </a:xfrm>
          <a:prstGeom prst="rect">
            <a:avLst/>
          </a:prstGeom>
          <a:noFill/>
        </p:spPr>
        <p:txBody>
          <a:bodyPr wrap="square" rtlCol="0">
            <a:spAutoFit/>
          </a:bodyPr>
          <a:lstStyle/>
          <a:p>
            <a:r>
              <a:rPr lang="en-GB" sz="1050" dirty="0"/>
              <a:t>1.4 confirm order()</a:t>
            </a:r>
          </a:p>
        </p:txBody>
      </p:sp>
      <p:sp>
        <p:nvSpPr>
          <p:cNvPr id="71" name="TextBox 70">
            <a:extLst>
              <a:ext uri="{FF2B5EF4-FFF2-40B4-BE49-F238E27FC236}">
                <a16:creationId xmlns:a16="http://schemas.microsoft.com/office/drawing/2014/main" id="{37AD3054-395F-5D87-C81D-B7FFECE0B4E7}"/>
              </a:ext>
            </a:extLst>
          </p:cNvPr>
          <p:cNvSpPr txBox="1"/>
          <p:nvPr/>
        </p:nvSpPr>
        <p:spPr>
          <a:xfrm>
            <a:off x="331198" y="1554322"/>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Services are Processes</a:t>
            </a:r>
          </a:p>
          <a:p>
            <a:pPr algn="ctr"/>
            <a:r>
              <a:rPr lang="en-GB" sz="1350" dirty="0">
                <a:latin typeface="Chalkboard" panose="03050602040202020205" pitchFamily="66" charset="77"/>
                <a:ea typeface="Ubuntu"/>
                <a:cs typeface="Ubuntu"/>
                <a:sym typeface="Ubuntu"/>
              </a:rPr>
              <a:t>An ordering of activities with a beginning and end: it has inputs and outputs (outcome)</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2" name="Straight Arrow Connector 71">
            <a:extLst>
              <a:ext uri="{FF2B5EF4-FFF2-40B4-BE49-F238E27FC236}">
                <a16:creationId xmlns:a16="http://schemas.microsoft.com/office/drawing/2014/main" id="{307C9C2E-A970-A7E9-7DF1-AF7725317A4A}"/>
              </a:ext>
            </a:extLst>
          </p:cNvPr>
          <p:cNvCxnSpPr>
            <a:cxnSpLocks/>
          </p:cNvCxnSpPr>
          <p:nvPr/>
        </p:nvCxnSpPr>
        <p:spPr>
          <a:xfrm>
            <a:off x="3614153" y="1967173"/>
            <a:ext cx="545981" cy="892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FCD7693-7738-A5B8-4A6D-9087C2DC4E8D}"/>
              </a:ext>
            </a:extLst>
          </p:cNvPr>
          <p:cNvSpPr txBox="1"/>
          <p:nvPr/>
        </p:nvSpPr>
        <p:spPr>
          <a:xfrm>
            <a:off x="540989" y="4531319"/>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Command and Control</a:t>
            </a:r>
          </a:p>
          <a:p>
            <a:pPr algn="ctr"/>
            <a:r>
              <a:rPr lang="en-GB" sz="1350" dirty="0">
                <a:latin typeface="Chalkboard" panose="03050602040202020205" pitchFamily="66" charset="77"/>
                <a:ea typeface="Ubuntu"/>
                <a:cs typeface="Ubuntu"/>
                <a:sym typeface="Ubuntu"/>
              </a:rPr>
              <a:t>Who owns the process? Who informs us about its state? Who knows what step is next?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5" name="Straight Arrow Connector 74">
            <a:extLst>
              <a:ext uri="{FF2B5EF4-FFF2-40B4-BE49-F238E27FC236}">
                <a16:creationId xmlns:a16="http://schemas.microsoft.com/office/drawing/2014/main" id="{9A7DAA32-0C9A-5CB1-62CB-B00DCD3BE5BE}"/>
              </a:ext>
            </a:extLst>
          </p:cNvPr>
          <p:cNvCxnSpPr>
            <a:cxnSpLocks/>
            <a:stCxn id="74" idx="0"/>
          </p:cNvCxnSpPr>
          <p:nvPr/>
        </p:nvCxnSpPr>
        <p:spPr>
          <a:xfrm flipV="1">
            <a:off x="2281003" y="4315899"/>
            <a:ext cx="521242" cy="2154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8C979FC4-36CE-8ED1-5AD4-822569997937}"/>
              </a:ext>
            </a:extLst>
          </p:cNvPr>
          <p:cNvSpPr txBox="1"/>
          <p:nvPr/>
        </p:nvSpPr>
        <p:spPr>
          <a:xfrm>
            <a:off x="4813186" y="4523362"/>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Coupling</a:t>
            </a:r>
          </a:p>
          <a:p>
            <a:pPr algn="ctr"/>
            <a:r>
              <a:rPr lang="en-GB" sz="1350" dirty="0">
                <a:latin typeface="Chalkboard" panose="03050602040202020205" pitchFamily="66" charset="77"/>
                <a:ea typeface="Ubuntu"/>
                <a:cs typeface="Ubuntu"/>
                <a:sym typeface="Ubuntu"/>
              </a:rPr>
              <a:t>Are we just coupled to data? Or are we coupled to behaviour?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9" name="Straight Arrow Connector 78">
            <a:extLst>
              <a:ext uri="{FF2B5EF4-FFF2-40B4-BE49-F238E27FC236}">
                <a16:creationId xmlns:a16="http://schemas.microsoft.com/office/drawing/2014/main" id="{C45E1264-6FBB-E877-6933-1763D9DB185C}"/>
              </a:ext>
            </a:extLst>
          </p:cNvPr>
          <p:cNvCxnSpPr>
            <a:cxnSpLocks/>
            <a:stCxn id="78" idx="0"/>
            <a:endCxn id="6" idx="2"/>
          </p:cNvCxnSpPr>
          <p:nvPr/>
        </p:nvCxnSpPr>
        <p:spPr>
          <a:xfrm flipH="1" flipV="1">
            <a:off x="2475921" y="3764287"/>
            <a:ext cx="4077279" cy="7590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20F060D-EC23-9FC3-7A88-6307DEC394E0}"/>
              </a:ext>
            </a:extLst>
          </p:cNvPr>
          <p:cNvCxnSpPr>
            <a:cxnSpLocks/>
            <a:stCxn id="78" idx="0"/>
            <a:endCxn id="7" idx="2"/>
          </p:cNvCxnSpPr>
          <p:nvPr/>
        </p:nvCxnSpPr>
        <p:spPr>
          <a:xfrm flipH="1" flipV="1">
            <a:off x="4167690" y="3779862"/>
            <a:ext cx="2385510" cy="743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3FF5881-E429-6BE5-0431-8F990D21470B}"/>
              </a:ext>
            </a:extLst>
          </p:cNvPr>
          <p:cNvSpPr txBox="1"/>
          <p:nvPr/>
        </p:nvSpPr>
        <p:spPr>
          <a:xfrm>
            <a:off x="4813186" y="153646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Lack of Distributed Transactions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Whilst 2PC is possible it is rarely used, how do we create an atomic workflow?</a:t>
            </a:r>
          </a:p>
        </p:txBody>
      </p:sp>
      <p:cxnSp>
        <p:nvCxnSpPr>
          <p:cNvPr id="8" name="Straight Arrow Connector 7">
            <a:extLst>
              <a:ext uri="{FF2B5EF4-FFF2-40B4-BE49-F238E27FC236}">
                <a16:creationId xmlns:a16="http://schemas.microsoft.com/office/drawing/2014/main" id="{2D93045C-6B26-D8B9-46C2-6B05B4B76BC5}"/>
              </a:ext>
            </a:extLst>
          </p:cNvPr>
          <p:cNvCxnSpPr>
            <a:cxnSpLocks/>
            <a:stCxn id="5" idx="2"/>
          </p:cNvCxnSpPr>
          <p:nvPr/>
        </p:nvCxnSpPr>
        <p:spPr>
          <a:xfrm flipH="1">
            <a:off x="2483205" y="2252050"/>
            <a:ext cx="4069995" cy="10540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AFD9744-2055-634E-8B23-AA6334A969DF}"/>
              </a:ext>
            </a:extLst>
          </p:cNvPr>
          <p:cNvCxnSpPr>
            <a:cxnSpLocks/>
            <a:stCxn id="5" idx="2"/>
          </p:cNvCxnSpPr>
          <p:nvPr/>
        </p:nvCxnSpPr>
        <p:spPr>
          <a:xfrm flipH="1">
            <a:off x="6344907" y="2252050"/>
            <a:ext cx="208293" cy="10540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3719948"/>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FA9AF-7F8B-2AF1-36A7-D50124CABFE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F5A5AA-D79D-F0DD-B01C-492CCE1ABA21}"/>
              </a:ext>
            </a:extLst>
          </p:cNvPr>
          <p:cNvSpPr>
            <a:spLocks noGrp="1"/>
          </p:cNvSpPr>
          <p:nvPr>
            <p:ph type="sldNum" sz="quarter" idx="12"/>
          </p:nvPr>
        </p:nvSpPr>
        <p:spPr/>
        <p:txBody>
          <a:bodyPr/>
          <a:lstStyle/>
          <a:p>
            <a:fld id="{867D4A06-35AE-BD4A-84A9-613A26F3D41D}" type="slidenum">
              <a:rPr lang="en-US" smtClean="0"/>
              <a:pPr/>
              <a:t>91</a:t>
            </a:fld>
            <a:endParaRPr lang="en-US"/>
          </a:p>
        </p:txBody>
      </p:sp>
      <p:sp>
        <p:nvSpPr>
          <p:cNvPr id="5" name="Google Shape;104;p25">
            <a:extLst>
              <a:ext uri="{FF2B5EF4-FFF2-40B4-BE49-F238E27FC236}">
                <a16:creationId xmlns:a16="http://schemas.microsoft.com/office/drawing/2014/main" id="{533C8728-9D5B-263D-319A-35018A6C83A8}"/>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Definitions</a:t>
            </a:r>
            <a:endParaRPr dirty="0">
              <a:latin typeface="Chalkboard" panose="03050602040202020205" pitchFamily="66" charset="77"/>
            </a:endParaRPr>
          </a:p>
        </p:txBody>
      </p:sp>
      <p:sp>
        <p:nvSpPr>
          <p:cNvPr id="6" name="TextBox 5">
            <a:extLst>
              <a:ext uri="{FF2B5EF4-FFF2-40B4-BE49-F238E27FC236}">
                <a16:creationId xmlns:a16="http://schemas.microsoft.com/office/drawing/2014/main" id="{58389217-D7BF-3354-69D2-9BA1A4714153}"/>
              </a:ext>
            </a:extLst>
          </p:cNvPr>
          <p:cNvSpPr txBox="1"/>
          <p:nvPr/>
        </p:nvSpPr>
        <p:spPr>
          <a:xfrm>
            <a:off x="345440" y="698128"/>
            <a:ext cx="8199120" cy="646331"/>
          </a:xfrm>
          <a:prstGeom prst="rect">
            <a:avLst/>
          </a:prstGeom>
          <a:noFill/>
        </p:spPr>
        <p:txBody>
          <a:bodyPr wrap="square" rtlCol="0">
            <a:spAutoFit/>
          </a:bodyPr>
          <a:lstStyle/>
          <a:p>
            <a:r>
              <a:rPr lang="en-GB" b="1" dirty="0">
                <a:latin typeface="Chalkboard" panose="03050602040202020205" pitchFamily="66" charset="77"/>
              </a:rPr>
              <a:t>Conversation</a:t>
            </a:r>
            <a:r>
              <a:rPr lang="en-GB" dirty="0">
                <a:latin typeface="Chalkboard" panose="03050602040202020205" pitchFamily="66" charset="77"/>
              </a:rPr>
              <a:t>: when a component communicates with other components; may be a dialog (in-*, or out-*) or a monolog (in-only or out-only) </a:t>
            </a:r>
          </a:p>
        </p:txBody>
      </p:sp>
      <p:sp>
        <p:nvSpPr>
          <p:cNvPr id="7" name="TextBox 6">
            <a:extLst>
              <a:ext uri="{FF2B5EF4-FFF2-40B4-BE49-F238E27FC236}">
                <a16:creationId xmlns:a16="http://schemas.microsoft.com/office/drawing/2014/main" id="{77A9ABAB-EF98-E679-82E0-A92FD27F9D3E}"/>
              </a:ext>
            </a:extLst>
          </p:cNvPr>
          <p:cNvSpPr txBox="1"/>
          <p:nvPr/>
        </p:nvSpPr>
        <p:spPr>
          <a:xfrm>
            <a:off x="345440" y="1622688"/>
            <a:ext cx="8199120" cy="1200329"/>
          </a:xfrm>
          <a:prstGeom prst="rect">
            <a:avLst/>
          </a:prstGeom>
          <a:noFill/>
        </p:spPr>
        <p:txBody>
          <a:bodyPr wrap="square" rtlCol="0">
            <a:spAutoFit/>
          </a:bodyPr>
          <a:lstStyle/>
          <a:p>
            <a:r>
              <a:rPr lang="en-GB" b="1" dirty="0">
                <a:latin typeface="Chalkboard" panose="03050602040202020205" pitchFamily="66" charset="77"/>
              </a:rPr>
              <a:t>Workflow</a:t>
            </a:r>
            <a:r>
              <a:rPr lang="en-GB" dirty="0">
                <a:latin typeface="Chalkboard" panose="03050602040202020205" pitchFamily="66" charset="77"/>
              </a:rPr>
              <a:t>: literally the flow of work to achieve an outcome, partitioned into processes, which are in turn partitioned into activities, and again into tasks. A workflow may be implemented as one or more conversations between components.  </a:t>
            </a:r>
          </a:p>
        </p:txBody>
      </p:sp>
      <p:sp>
        <p:nvSpPr>
          <p:cNvPr id="8" name="TextBox 7">
            <a:extLst>
              <a:ext uri="{FF2B5EF4-FFF2-40B4-BE49-F238E27FC236}">
                <a16:creationId xmlns:a16="http://schemas.microsoft.com/office/drawing/2014/main" id="{D5C73F64-5ED3-4392-34B9-44397FD4779B}"/>
              </a:ext>
            </a:extLst>
          </p:cNvPr>
          <p:cNvSpPr txBox="1"/>
          <p:nvPr/>
        </p:nvSpPr>
        <p:spPr>
          <a:xfrm>
            <a:off x="345440" y="2882019"/>
            <a:ext cx="8199120" cy="923330"/>
          </a:xfrm>
          <a:prstGeom prst="rect">
            <a:avLst/>
          </a:prstGeom>
          <a:noFill/>
        </p:spPr>
        <p:txBody>
          <a:bodyPr wrap="square" rtlCol="0">
            <a:spAutoFit/>
          </a:bodyPr>
          <a:lstStyle/>
          <a:p>
            <a:r>
              <a:rPr lang="en-GB" b="1" dirty="0">
                <a:latin typeface="Chalkboard" panose="03050602040202020205" pitchFamily="66" charset="77"/>
              </a:rPr>
              <a:t>Choreography</a:t>
            </a:r>
            <a:r>
              <a:rPr lang="en-GB" dirty="0">
                <a:latin typeface="Chalkboard" panose="03050602040202020205" pitchFamily="66" charset="77"/>
              </a:rPr>
              <a:t>: a workflow where conversations are Out-only, and components listen for work to do from the bus. Loosely coupled, emergent behaviour.</a:t>
            </a:r>
          </a:p>
        </p:txBody>
      </p:sp>
      <p:sp>
        <p:nvSpPr>
          <p:cNvPr id="9" name="TextBox 8">
            <a:extLst>
              <a:ext uri="{FF2B5EF4-FFF2-40B4-BE49-F238E27FC236}">
                <a16:creationId xmlns:a16="http://schemas.microsoft.com/office/drawing/2014/main" id="{04B53070-4F01-A697-C1A1-B37A20C0932E}"/>
              </a:ext>
            </a:extLst>
          </p:cNvPr>
          <p:cNvSpPr txBox="1"/>
          <p:nvPr/>
        </p:nvSpPr>
        <p:spPr>
          <a:xfrm>
            <a:off x="345440" y="3912240"/>
            <a:ext cx="8199120" cy="1200329"/>
          </a:xfrm>
          <a:prstGeom prst="rect">
            <a:avLst/>
          </a:prstGeom>
          <a:noFill/>
        </p:spPr>
        <p:txBody>
          <a:bodyPr wrap="square" rtlCol="0">
            <a:spAutoFit/>
          </a:bodyPr>
          <a:lstStyle/>
          <a:p>
            <a:r>
              <a:rPr lang="en-GB" b="1" dirty="0">
                <a:latin typeface="Chalkboard" panose="03050602040202020205" pitchFamily="66" charset="77"/>
              </a:rPr>
              <a:t>Orchestration</a:t>
            </a:r>
            <a:r>
              <a:rPr lang="en-GB" dirty="0">
                <a:latin typeface="Chalkboard" panose="03050602040202020205" pitchFamily="66" charset="77"/>
              </a:rPr>
              <a:t>: a workflow where the conversation is directed. Authority may be distributed: each component knows who it talks to, or the message tells one component which step is next; or hub-and-spoke, a central controller talks to each component.</a:t>
            </a:r>
          </a:p>
        </p:txBody>
      </p:sp>
      <p:sp>
        <p:nvSpPr>
          <p:cNvPr id="10" name="TextBox 9">
            <a:extLst>
              <a:ext uri="{FF2B5EF4-FFF2-40B4-BE49-F238E27FC236}">
                <a16:creationId xmlns:a16="http://schemas.microsoft.com/office/drawing/2014/main" id="{224F08BE-5C2C-B37A-AD17-31272E3DBE96}"/>
              </a:ext>
            </a:extLst>
          </p:cNvPr>
          <p:cNvSpPr txBox="1"/>
          <p:nvPr/>
        </p:nvSpPr>
        <p:spPr>
          <a:xfrm>
            <a:off x="345440" y="5272794"/>
            <a:ext cx="8199120" cy="1200329"/>
          </a:xfrm>
          <a:prstGeom prst="rect">
            <a:avLst/>
          </a:prstGeom>
          <a:noFill/>
        </p:spPr>
        <p:txBody>
          <a:bodyPr wrap="square" rtlCol="0">
            <a:spAutoFit/>
          </a:bodyPr>
          <a:lstStyle/>
          <a:p>
            <a:r>
              <a:rPr lang="en-GB" b="1" dirty="0">
                <a:latin typeface="Chalkboard" panose="03050602040202020205" pitchFamily="66" charset="77"/>
              </a:rPr>
              <a:t>Saga</a:t>
            </a:r>
            <a:r>
              <a:rPr lang="en-GB" dirty="0">
                <a:latin typeface="Chalkboard" panose="03050602040202020205" pitchFamily="66" charset="77"/>
              </a:rPr>
              <a:t>: a workflow that offers an eventually consistent transaction. Each component updates their local state for the change; if one component cannot make the change then that component signals to other components to reverse the change. May be choreography or orchestration.</a:t>
            </a:r>
          </a:p>
        </p:txBody>
      </p:sp>
    </p:spTree>
    <p:extLst>
      <p:ext uri="{BB962C8B-B14F-4D97-AF65-F5344CB8AC3E}">
        <p14:creationId xmlns:p14="http://schemas.microsoft.com/office/powerpoint/2010/main" val="396111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E5F54-172F-270B-795F-5FDB52F6A5A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8B36BA-38CE-83ED-3B5E-954004EB69E8}"/>
              </a:ext>
            </a:extLst>
          </p:cNvPr>
          <p:cNvSpPr>
            <a:spLocks noGrp="1"/>
          </p:cNvSpPr>
          <p:nvPr>
            <p:ph type="sldNum" sz="quarter" idx="12"/>
          </p:nvPr>
        </p:nvSpPr>
        <p:spPr/>
        <p:txBody>
          <a:bodyPr/>
          <a:lstStyle/>
          <a:p>
            <a:fld id="{867D4A06-35AE-BD4A-84A9-613A26F3D41D}" type="slidenum">
              <a:rPr lang="en-US" smtClean="0"/>
              <a:pPr/>
              <a:t>92</a:t>
            </a:fld>
            <a:endParaRPr lang="en-US"/>
          </a:p>
        </p:txBody>
      </p:sp>
      <p:sp>
        <p:nvSpPr>
          <p:cNvPr id="3" name="Google Shape;104;p25">
            <a:extLst>
              <a:ext uri="{FF2B5EF4-FFF2-40B4-BE49-F238E27FC236}">
                <a16:creationId xmlns:a16="http://schemas.microsoft.com/office/drawing/2014/main" id="{54854BF7-B767-BEE8-2AA6-E43544D924C5}"/>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Composing with Events</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E7B4A0FA-4275-4FBE-F389-FDF361A27DF8}"/>
              </a:ext>
            </a:extLst>
          </p:cNvPr>
          <p:cNvSpPr/>
          <p:nvPr/>
        </p:nvSpPr>
        <p:spPr>
          <a:xfrm>
            <a:off x="519568" y="379820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317D1D52-54A6-B5F2-545A-78E01AD439BF}"/>
              </a:ext>
            </a:extLst>
          </p:cNvPr>
          <p:cNvCxnSpPr>
            <a:cxnSpLocks/>
          </p:cNvCxnSpPr>
          <p:nvPr/>
        </p:nvCxnSpPr>
        <p:spPr>
          <a:xfrm rot="19238039">
            <a:off x="1379785" y="2359915"/>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2E6F5E7-B7F0-2C53-617E-2C029AD96A9B}"/>
              </a:ext>
            </a:extLst>
          </p:cNvPr>
          <p:cNvSpPr txBox="1"/>
          <p:nvPr/>
        </p:nvSpPr>
        <p:spPr>
          <a:xfrm rot="19238039">
            <a:off x="1194030" y="2440461"/>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74C1FD77-77B5-BB82-56F6-C25F2746798B}"/>
              </a:ext>
            </a:extLst>
          </p:cNvPr>
          <p:cNvSpPr txBox="1"/>
          <p:nvPr/>
        </p:nvSpPr>
        <p:spPr>
          <a:xfrm>
            <a:off x="607516" y="3846282"/>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8F39CD1A-9698-58AD-616D-14A6A80A2DCB}"/>
              </a:ext>
            </a:extLst>
          </p:cNvPr>
          <p:cNvSpPr/>
          <p:nvPr/>
        </p:nvSpPr>
        <p:spPr>
          <a:xfrm>
            <a:off x="2910084" y="3793788"/>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5FEDA180-0796-7374-92BF-F19873BA0525}"/>
              </a:ext>
            </a:extLst>
          </p:cNvPr>
          <p:cNvSpPr txBox="1"/>
          <p:nvPr/>
        </p:nvSpPr>
        <p:spPr>
          <a:xfrm>
            <a:off x="2968427" y="3858060"/>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80BB8440-FF25-4560-59B1-572A33C5BE60}"/>
              </a:ext>
            </a:extLst>
          </p:cNvPr>
          <p:cNvCxnSpPr>
            <a:cxnSpLocks/>
            <a:endCxn id="72" idx="1"/>
          </p:cNvCxnSpPr>
          <p:nvPr/>
        </p:nvCxnSpPr>
        <p:spPr>
          <a:xfrm flipV="1">
            <a:off x="1094596" y="2051149"/>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428A9CD7-1998-4B5C-DEBF-70515640E8F3}"/>
              </a:ext>
            </a:extLst>
          </p:cNvPr>
          <p:cNvSpPr/>
          <p:nvPr/>
        </p:nvSpPr>
        <p:spPr>
          <a:xfrm>
            <a:off x="5206129" y="379584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5DCA6480-92F6-A760-1707-35C50AA981C7}"/>
              </a:ext>
            </a:extLst>
          </p:cNvPr>
          <p:cNvSpPr txBox="1"/>
          <p:nvPr/>
        </p:nvSpPr>
        <p:spPr>
          <a:xfrm>
            <a:off x="5264471" y="3860117"/>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486BE2AD-373A-B341-E0D7-EE00BCB973F5}"/>
              </a:ext>
            </a:extLst>
          </p:cNvPr>
          <p:cNvCxnSpPr>
            <a:cxnSpLocks/>
          </p:cNvCxnSpPr>
          <p:nvPr/>
        </p:nvCxnSpPr>
        <p:spPr>
          <a:xfrm flipV="1">
            <a:off x="3708105" y="2259932"/>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9B977320-5185-6060-D371-D2A5DB0F9938}"/>
              </a:ext>
            </a:extLst>
          </p:cNvPr>
          <p:cNvSpPr/>
          <p:nvPr/>
        </p:nvSpPr>
        <p:spPr>
          <a:xfrm>
            <a:off x="7144893" y="3793119"/>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9303653A-86EF-A174-5E2D-B0BE07389613}"/>
              </a:ext>
            </a:extLst>
          </p:cNvPr>
          <p:cNvSpPr txBox="1"/>
          <p:nvPr/>
        </p:nvSpPr>
        <p:spPr>
          <a:xfrm>
            <a:off x="7203235" y="3857391"/>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3C0D3032-1558-36C6-BB79-108DF822AF9C}"/>
              </a:ext>
            </a:extLst>
          </p:cNvPr>
          <p:cNvCxnSpPr>
            <a:cxnSpLocks/>
          </p:cNvCxnSpPr>
          <p:nvPr/>
        </p:nvCxnSpPr>
        <p:spPr>
          <a:xfrm flipH="1" flipV="1">
            <a:off x="5504664" y="2312951"/>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2069B20-E105-A717-6025-0BEFD48681AE}"/>
              </a:ext>
            </a:extLst>
          </p:cNvPr>
          <p:cNvCxnSpPr>
            <a:cxnSpLocks/>
          </p:cNvCxnSpPr>
          <p:nvPr/>
        </p:nvCxnSpPr>
        <p:spPr>
          <a:xfrm flipV="1">
            <a:off x="4096860" y="2612098"/>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117F1C9-B096-1F0C-8E81-C7F522E6C789}"/>
              </a:ext>
            </a:extLst>
          </p:cNvPr>
          <p:cNvSpPr txBox="1"/>
          <p:nvPr/>
        </p:nvSpPr>
        <p:spPr>
          <a:xfrm rot="17348067">
            <a:off x="3694633" y="2892915"/>
            <a:ext cx="1553586" cy="253916"/>
          </a:xfrm>
          <a:prstGeom prst="rect">
            <a:avLst/>
          </a:prstGeom>
          <a:noFill/>
        </p:spPr>
        <p:txBody>
          <a:bodyPr wrap="square" rtlCol="0">
            <a:spAutoFit/>
          </a:bodyPr>
          <a:lstStyle/>
          <a:p>
            <a:r>
              <a:rPr lang="en-GB" sz="1050" dirty="0"/>
              <a:t>1.3 payment made()</a:t>
            </a:r>
          </a:p>
        </p:txBody>
      </p:sp>
      <p:cxnSp>
        <p:nvCxnSpPr>
          <p:cNvPr id="70" name="Straight Arrow Connector 69">
            <a:extLst>
              <a:ext uri="{FF2B5EF4-FFF2-40B4-BE49-F238E27FC236}">
                <a16:creationId xmlns:a16="http://schemas.microsoft.com/office/drawing/2014/main" id="{E29F6CB6-0791-09BB-F741-EA64B3182746}"/>
              </a:ext>
            </a:extLst>
          </p:cNvPr>
          <p:cNvCxnSpPr>
            <a:cxnSpLocks/>
          </p:cNvCxnSpPr>
          <p:nvPr/>
        </p:nvCxnSpPr>
        <p:spPr>
          <a:xfrm flipH="1" flipV="1">
            <a:off x="6096000" y="2612098"/>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AB004133-D39A-7C04-76DC-06F04AD72AAB}"/>
              </a:ext>
            </a:extLst>
          </p:cNvPr>
          <p:cNvSpPr txBox="1"/>
          <p:nvPr/>
        </p:nvSpPr>
        <p:spPr>
          <a:xfrm rot="14999287">
            <a:off x="5148291" y="2825062"/>
            <a:ext cx="1553586" cy="253916"/>
          </a:xfrm>
          <a:prstGeom prst="rect">
            <a:avLst/>
          </a:prstGeom>
          <a:noFill/>
        </p:spPr>
        <p:txBody>
          <a:bodyPr wrap="square" rtlCol="0">
            <a:spAutoFit/>
          </a:bodyPr>
          <a:lstStyle/>
          <a:p>
            <a:r>
              <a:rPr lang="en-GB" sz="1050" dirty="0"/>
              <a:t>1.5 goods found()</a:t>
            </a:r>
          </a:p>
        </p:txBody>
      </p:sp>
      <p:sp>
        <p:nvSpPr>
          <p:cNvPr id="72" name="Rounded Rectangle 71">
            <a:extLst>
              <a:ext uri="{FF2B5EF4-FFF2-40B4-BE49-F238E27FC236}">
                <a16:creationId xmlns:a16="http://schemas.microsoft.com/office/drawing/2014/main" id="{D7D9B7B6-E7F4-194D-7439-3B6648BF1155}"/>
              </a:ext>
            </a:extLst>
          </p:cNvPr>
          <p:cNvSpPr/>
          <p:nvPr/>
        </p:nvSpPr>
        <p:spPr>
          <a:xfrm>
            <a:off x="3058160" y="183195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8A615449-9B28-EDF1-D4D5-01AFB3F204BD}"/>
              </a:ext>
            </a:extLst>
          </p:cNvPr>
          <p:cNvSpPr txBox="1"/>
          <p:nvPr/>
        </p:nvSpPr>
        <p:spPr>
          <a:xfrm>
            <a:off x="4774046" y="1881082"/>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9660F50D-9869-51D2-7BBF-A2CF8B7D9983}"/>
              </a:ext>
            </a:extLst>
          </p:cNvPr>
          <p:cNvCxnSpPr>
            <a:cxnSpLocks/>
          </p:cNvCxnSpPr>
          <p:nvPr/>
        </p:nvCxnSpPr>
        <p:spPr>
          <a:xfrm flipV="1">
            <a:off x="3381386" y="2301032"/>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7C820C9-BD88-785B-0286-5D67AE833E53}"/>
              </a:ext>
            </a:extLst>
          </p:cNvPr>
          <p:cNvCxnSpPr>
            <a:cxnSpLocks/>
          </p:cNvCxnSpPr>
          <p:nvPr/>
        </p:nvCxnSpPr>
        <p:spPr>
          <a:xfrm flipH="1">
            <a:off x="3227518" y="2693902"/>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AB6D8443-AEDC-598C-30D7-55B87703170E}"/>
              </a:ext>
            </a:extLst>
          </p:cNvPr>
          <p:cNvSpPr txBox="1"/>
          <p:nvPr/>
        </p:nvSpPr>
        <p:spPr>
          <a:xfrm rot="17531950">
            <a:off x="2401461" y="2877824"/>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B04B4CAC-B9D1-9FB4-7318-6331A3BAA181}"/>
              </a:ext>
            </a:extLst>
          </p:cNvPr>
          <p:cNvCxnSpPr>
            <a:cxnSpLocks/>
          </p:cNvCxnSpPr>
          <p:nvPr/>
        </p:nvCxnSpPr>
        <p:spPr>
          <a:xfrm flipH="1" flipV="1">
            <a:off x="5169617" y="230375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44D729DC-62A2-2DA3-9842-4A747C23306F}"/>
              </a:ext>
            </a:extLst>
          </p:cNvPr>
          <p:cNvSpPr txBox="1"/>
          <p:nvPr/>
        </p:nvSpPr>
        <p:spPr>
          <a:xfrm rot="15061294">
            <a:off x="4405234" y="2879190"/>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992C2F1C-C224-FC9E-BACA-8F18D5B8FEDE}"/>
              </a:ext>
            </a:extLst>
          </p:cNvPr>
          <p:cNvCxnSpPr>
            <a:cxnSpLocks/>
          </p:cNvCxnSpPr>
          <p:nvPr/>
        </p:nvCxnSpPr>
        <p:spPr>
          <a:xfrm>
            <a:off x="4879605" y="2763511"/>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B8E67D0-8035-226D-1A8B-DE62F95D89A3}"/>
              </a:ext>
            </a:extLst>
          </p:cNvPr>
          <p:cNvCxnSpPr>
            <a:cxnSpLocks/>
          </p:cNvCxnSpPr>
          <p:nvPr/>
        </p:nvCxnSpPr>
        <p:spPr>
          <a:xfrm flipH="1" flipV="1">
            <a:off x="6878057" y="2261363"/>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9508F23-4222-9627-A897-770221CB6CF7}"/>
              </a:ext>
            </a:extLst>
          </p:cNvPr>
          <p:cNvCxnSpPr>
            <a:cxnSpLocks/>
          </p:cNvCxnSpPr>
          <p:nvPr/>
        </p:nvCxnSpPr>
        <p:spPr>
          <a:xfrm flipH="1" flipV="1">
            <a:off x="7295019" y="2291648"/>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6F49ABC0-EBB3-9506-6800-3E06AD19F457}"/>
              </a:ext>
            </a:extLst>
          </p:cNvPr>
          <p:cNvSpPr txBox="1"/>
          <p:nvPr/>
        </p:nvSpPr>
        <p:spPr>
          <a:xfrm rot="4312429">
            <a:off x="6141222" y="3052545"/>
            <a:ext cx="1553586" cy="253916"/>
          </a:xfrm>
          <a:prstGeom prst="rect">
            <a:avLst/>
          </a:prstGeom>
          <a:noFill/>
        </p:spPr>
        <p:txBody>
          <a:bodyPr wrap="square" rtlCol="0">
            <a:spAutoFit/>
          </a:bodyPr>
          <a:lstStyle/>
          <a:p>
            <a:r>
              <a:rPr lang="en-GB" sz="1050" dirty="0"/>
              <a:t>1.6 goods found()</a:t>
            </a:r>
          </a:p>
        </p:txBody>
      </p:sp>
      <p:cxnSp>
        <p:nvCxnSpPr>
          <p:cNvPr id="109" name="Straight Arrow Connector 108">
            <a:extLst>
              <a:ext uri="{FF2B5EF4-FFF2-40B4-BE49-F238E27FC236}">
                <a16:creationId xmlns:a16="http://schemas.microsoft.com/office/drawing/2014/main" id="{3E4A54BB-FBDB-9D7D-F220-19C2A6E99898}"/>
              </a:ext>
            </a:extLst>
          </p:cNvPr>
          <p:cNvCxnSpPr>
            <a:cxnSpLocks/>
          </p:cNvCxnSpPr>
          <p:nvPr/>
        </p:nvCxnSpPr>
        <p:spPr>
          <a:xfrm>
            <a:off x="6492057" y="2612098"/>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D2C797C5-8D9B-14E8-FBAC-938F0ED2011A}"/>
              </a:ext>
            </a:extLst>
          </p:cNvPr>
          <p:cNvSpPr txBox="1"/>
          <p:nvPr/>
        </p:nvSpPr>
        <p:spPr>
          <a:xfrm rot="4312429">
            <a:off x="7091086" y="2960664"/>
            <a:ext cx="1553586" cy="253916"/>
          </a:xfrm>
          <a:prstGeom prst="rect">
            <a:avLst/>
          </a:prstGeom>
          <a:noFill/>
        </p:spPr>
        <p:txBody>
          <a:bodyPr wrap="square" rtlCol="0">
            <a:spAutoFit/>
          </a:bodyPr>
          <a:lstStyle/>
          <a:p>
            <a:r>
              <a:rPr lang="en-GB" sz="1050" dirty="0"/>
              <a:t>1.7 goods shipped()</a:t>
            </a:r>
          </a:p>
        </p:txBody>
      </p:sp>
      <p:sp>
        <p:nvSpPr>
          <p:cNvPr id="117" name="TextBox 116">
            <a:extLst>
              <a:ext uri="{FF2B5EF4-FFF2-40B4-BE49-F238E27FC236}">
                <a16:creationId xmlns:a16="http://schemas.microsoft.com/office/drawing/2014/main" id="{0B1A8499-F6D4-A227-FA4C-5183E5FD07D0}"/>
              </a:ext>
            </a:extLst>
          </p:cNvPr>
          <p:cNvSpPr txBox="1"/>
          <p:nvPr/>
        </p:nvSpPr>
        <p:spPr>
          <a:xfrm>
            <a:off x="833120" y="4765040"/>
            <a:ext cx="7183120" cy="1077218"/>
          </a:xfrm>
          <a:prstGeom prst="rect">
            <a:avLst/>
          </a:prstGeom>
          <a:noFill/>
        </p:spPr>
        <p:txBody>
          <a:bodyPr wrap="square" rtlCol="0">
            <a:spAutoFit/>
          </a:bodyPr>
          <a:lstStyle/>
          <a:p>
            <a:r>
              <a:rPr lang="en-GB" sz="1600" b="1" dirty="0">
                <a:latin typeface="Chalkboard" panose="03050602040202020205" pitchFamily="66" charset="77"/>
              </a:rPr>
              <a:t>Loose Coupling</a:t>
            </a:r>
            <a:r>
              <a:rPr lang="en-GB" sz="1600" dirty="0">
                <a:latin typeface="Chalkboard" panose="03050602040202020205" pitchFamily="66" charset="77"/>
              </a:rPr>
              <a:t>: this is attractive because it is loosely coupled –components only know about the broker, and not about each other; this makes it easy to change who listens, add listeners etc. FAST to get started as teams have high independence!!!</a:t>
            </a:r>
          </a:p>
        </p:txBody>
      </p:sp>
      <p:sp>
        <p:nvSpPr>
          <p:cNvPr id="4" name="TextBox 3">
            <a:extLst>
              <a:ext uri="{FF2B5EF4-FFF2-40B4-BE49-F238E27FC236}">
                <a16:creationId xmlns:a16="http://schemas.microsoft.com/office/drawing/2014/main" id="{043372E2-955B-E54B-559D-803A8D467F56}"/>
              </a:ext>
            </a:extLst>
          </p:cNvPr>
          <p:cNvSpPr txBox="1"/>
          <p:nvPr/>
        </p:nvSpPr>
        <p:spPr>
          <a:xfrm>
            <a:off x="616833" y="70985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Ubuntu"/>
                <a:cs typeface="Ubuntu"/>
                <a:sym typeface="Ubuntu"/>
              </a:rPr>
              <a:t>Events are Facts</a:t>
            </a:r>
            <a:r>
              <a:rPr lang="en-GB" sz="1350" dirty="0">
                <a:latin typeface="Chalkboard" panose="03050602040202020205" pitchFamily="66" charset="77"/>
                <a:ea typeface="Ubuntu"/>
                <a:cs typeface="Ubuntu"/>
                <a:sym typeface="Ubuntu"/>
              </a:rPr>
              <a:t> </a:t>
            </a:r>
          </a:p>
          <a:p>
            <a:pPr algn="ctr"/>
            <a:r>
              <a:rPr lang="en-GB" sz="1350" dirty="0">
                <a:latin typeface="Chalkboard" panose="03050602040202020205" pitchFamily="66" charset="77"/>
                <a:ea typeface="Ubuntu"/>
                <a:cs typeface="Ubuntu"/>
                <a:sym typeface="Ubuntu"/>
              </a:rPr>
              <a:t>Events tell us about the outcome of work flowing through a component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5" name="Straight Arrow Connector 4">
            <a:extLst>
              <a:ext uri="{FF2B5EF4-FFF2-40B4-BE49-F238E27FC236}">
                <a16:creationId xmlns:a16="http://schemas.microsoft.com/office/drawing/2014/main" id="{B37630CC-A96A-00BA-37A2-050D597EC8AF}"/>
              </a:ext>
            </a:extLst>
          </p:cNvPr>
          <p:cNvCxnSpPr>
            <a:cxnSpLocks/>
          </p:cNvCxnSpPr>
          <p:nvPr/>
        </p:nvCxnSpPr>
        <p:spPr>
          <a:xfrm flipH="1">
            <a:off x="2153920" y="1183874"/>
            <a:ext cx="546078" cy="11077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09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8" grpId="0"/>
      <p:bldP spid="71" grpId="0"/>
      <p:bldP spid="84" grpId="0"/>
      <p:bldP spid="96" grpId="0"/>
      <p:bldP spid="108" grpId="0"/>
      <p:bldP spid="113" grpId="0"/>
      <p:bldP spid="117" grpId="0"/>
      <p:bldP spid="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B7097-F4B1-2391-F2F9-974D0CFBD1F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A81CE2-FF28-ED87-F5CB-2DFDBACFD63B}"/>
              </a:ext>
            </a:extLst>
          </p:cNvPr>
          <p:cNvSpPr>
            <a:spLocks noGrp="1"/>
          </p:cNvSpPr>
          <p:nvPr>
            <p:ph type="sldNum" sz="quarter" idx="12"/>
          </p:nvPr>
        </p:nvSpPr>
        <p:spPr/>
        <p:txBody>
          <a:bodyPr/>
          <a:lstStyle/>
          <a:p>
            <a:fld id="{867D4A06-35AE-BD4A-84A9-613A26F3D41D}" type="slidenum">
              <a:rPr lang="en-US" smtClean="0"/>
              <a:pPr/>
              <a:t>93</a:t>
            </a:fld>
            <a:endParaRPr lang="en-US"/>
          </a:p>
        </p:txBody>
      </p:sp>
      <p:sp>
        <p:nvSpPr>
          <p:cNvPr id="3" name="Google Shape;104;p25">
            <a:extLst>
              <a:ext uri="{FF2B5EF4-FFF2-40B4-BE49-F238E27FC236}">
                <a16:creationId xmlns:a16="http://schemas.microsoft.com/office/drawing/2014/main" id="{7BA34739-1DE8-CDCA-F8DF-4AA4C0107685}"/>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Composing with Events</a:t>
            </a:r>
          </a:p>
        </p:txBody>
      </p:sp>
      <p:sp>
        <p:nvSpPr>
          <p:cNvPr id="6" name="Rounded Rectangle 5">
            <a:extLst>
              <a:ext uri="{FF2B5EF4-FFF2-40B4-BE49-F238E27FC236}">
                <a16:creationId xmlns:a16="http://schemas.microsoft.com/office/drawing/2014/main" id="{57F79726-CCBA-2194-FDD6-5A6A7E3F9E46}"/>
              </a:ext>
            </a:extLst>
          </p:cNvPr>
          <p:cNvSpPr/>
          <p:nvPr/>
        </p:nvSpPr>
        <p:spPr>
          <a:xfrm>
            <a:off x="519568" y="379820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94B67702-4B9A-2912-86AF-93812CF20335}"/>
              </a:ext>
            </a:extLst>
          </p:cNvPr>
          <p:cNvCxnSpPr>
            <a:cxnSpLocks/>
          </p:cNvCxnSpPr>
          <p:nvPr/>
        </p:nvCxnSpPr>
        <p:spPr>
          <a:xfrm rot="19238039">
            <a:off x="1379785" y="2359915"/>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2356450-E387-B03D-D176-394280D38AAF}"/>
              </a:ext>
            </a:extLst>
          </p:cNvPr>
          <p:cNvSpPr txBox="1"/>
          <p:nvPr/>
        </p:nvSpPr>
        <p:spPr>
          <a:xfrm rot="19238039">
            <a:off x="1194030" y="2440461"/>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7C41CC71-15B4-341D-7A6A-174EA0117798}"/>
              </a:ext>
            </a:extLst>
          </p:cNvPr>
          <p:cNvSpPr txBox="1"/>
          <p:nvPr/>
        </p:nvSpPr>
        <p:spPr>
          <a:xfrm>
            <a:off x="607516" y="3846282"/>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48A29695-E896-D635-1932-1DFC328DCC3C}"/>
              </a:ext>
            </a:extLst>
          </p:cNvPr>
          <p:cNvSpPr/>
          <p:nvPr/>
        </p:nvSpPr>
        <p:spPr>
          <a:xfrm>
            <a:off x="2910084" y="3793788"/>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C6563815-E713-0F18-5866-29B268CCF4FB}"/>
              </a:ext>
            </a:extLst>
          </p:cNvPr>
          <p:cNvSpPr txBox="1"/>
          <p:nvPr/>
        </p:nvSpPr>
        <p:spPr>
          <a:xfrm>
            <a:off x="2968427" y="3858060"/>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FEA0F165-7E57-4EDA-8C65-19796B9FFDFE}"/>
              </a:ext>
            </a:extLst>
          </p:cNvPr>
          <p:cNvCxnSpPr>
            <a:cxnSpLocks/>
            <a:endCxn id="72" idx="1"/>
          </p:cNvCxnSpPr>
          <p:nvPr/>
        </p:nvCxnSpPr>
        <p:spPr>
          <a:xfrm flipV="1">
            <a:off x="1094596" y="2051149"/>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34B003EE-9D7A-EA62-5BD9-DBFD46036D1F}"/>
              </a:ext>
            </a:extLst>
          </p:cNvPr>
          <p:cNvSpPr/>
          <p:nvPr/>
        </p:nvSpPr>
        <p:spPr>
          <a:xfrm>
            <a:off x="5206129" y="379584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BFEE032A-F8CB-70B4-A17C-616209D8325F}"/>
              </a:ext>
            </a:extLst>
          </p:cNvPr>
          <p:cNvSpPr txBox="1"/>
          <p:nvPr/>
        </p:nvSpPr>
        <p:spPr>
          <a:xfrm>
            <a:off x="5264471" y="3860117"/>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F91F6216-57D2-0950-3982-02309D428FD3}"/>
              </a:ext>
            </a:extLst>
          </p:cNvPr>
          <p:cNvCxnSpPr>
            <a:cxnSpLocks/>
          </p:cNvCxnSpPr>
          <p:nvPr/>
        </p:nvCxnSpPr>
        <p:spPr>
          <a:xfrm flipV="1">
            <a:off x="3708105" y="2259932"/>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335E85DC-2674-4C10-97FF-7D7CCA8872EB}"/>
              </a:ext>
            </a:extLst>
          </p:cNvPr>
          <p:cNvSpPr/>
          <p:nvPr/>
        </p:nvSpPr>
        <p:spPr>
          <a:xfrm>
            <a:off x="7144893" y="3793119"/>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DCDE855A-5CBE-9641-C41E-2827ED25B603}"/>
              </a:ext>
            </a:extLst>
          </p:cNvPr>
          <p:cNvSpPr txBox="1"/>
          <p:nvPr/>
        </p:nvSpPr>
        <p:spPr>
          <a:xfrm>
            <a:off x="7203235" y="3857391"/>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B8B97C84-BD7C-CF81-C555-852339DC6009}"/>
              </a:ext>
            </a:extLst>
          </p:cNvPr>
          <p:cNvCxnSpPr>
            <a:cxnSpLocks/>
          </p:cNvCxnSpPr>
          <p:nvPr/>
        </p:nvCxnSpPr>
        <p:spPr>
          <a:xfrm flipH="1" flipV="1">
            <a:off x="5504664" y="2312951"/>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59C5AA7-592D-5906-6434-EE90B4BDA97A}"/>
              </a:ext>
            </a:extLst>
          </p:cNvPr>
          <p:cNvCxnSpPr>
            <a:cxnSpLocks/>
          </p:cNvCxnSpPr>
          <p:nvPr/>
        </p:nvCxnSpPr>
        <p:spPr>
          <a:xfrm flipV="1">
            <a:off x="4096860" y="2612098"/>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06DD10A-470B-6863-E8F7-DF3019859DBF}"/>
              </a:ext>
            </a:extLst>
          </p:cNvPr>
          <p:cNvSpPr txBox="1"/>
          <p:nvPr/>
        </p:nvSpPr>
        <p:spPr>
          <a:xfrm rot="17348067">
            <a:off x="3694633" y="2892915"/>
            <a:ext cx="1553586" cy="253916"/>
          </a:xfrm>
          <a:prstGeom prst="rect">
            <a:avLst/>
          </a:prstGeom>
          <a:noFill/>
        </p:spPr>
        <p:txBody>
          <a:bodyPr wrap="square" rtlCol="0">
            <a:spAutoFit/>
          </a:bodyPr>
          <a:lstStyle/>
          <a:p>
            <a:r>
              <a:rPr lang="en-GB" sz="1050" dirty="0"/>
              <a:t>1.3 payment made()</a:t>
            </a:r>
          </a:p>
        </p:txBody>
      </p:sp>
      <p:cxnSp>
        <p:nvCxnSpPr>
          <p:cNvPr id="70" name="Straight Arrow Connector 69">
            <a:extLst>
              <a:ext uri="{FF2B5EF4-FFF2-40B4-BE49-F238E27FC236}">
                <a16:creationId xmlns:a16="http://schemas.microsoft.com/office/drawing/2014/main" id="{FA320E9D-1A50-C9CB-E9BE-CF3D34CE46EC}"/>
              </a:ext>
            </a:extLst>
          </p:cNvPr>
          <p:cNvCxnSpPr>
            <a:cxnSpLocks/>
          </p:cNvCxnSpPr>
          <p:nvPr/>
        </p:nvCxnSpPr>
        <p:spPr>
          <a:xfrm flipH="1" flipV="1">
            <a:off x="6096000" y="2612098"/>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69D6A979-C60A-E032-2B68-3EBEE6EDB441}"/>
              </a:ext>
            </a:extLst>
          </p:cNvPr>
          <p:cNvSpPr txBox="1"/>
          <p:nvPr/>
        </p:nvSpPr>
        <p:spPr>
          <a:xfrm rot="14999287">
            <a:off x="5148291" y="2825062"/>
            <a:ext cx="1553586" cy="253916"/>
          </a:xfrm>
          <a:prstGeom prst="rect">
            <a:avLst/>
          </a:prstGeom>
          <a:noFill/>
        </p:spPr>
        <p:txBody>
          <a:bodyPr wrap="square" rtlCol="0">
            <a:spAutoFit/>
          </a:bodyPr>
          <a:lstStyle/>
          <a:p>
            <a:r>
              <a:rPr lang="en-GB" sz="1050" dirty="0"/>
              <a:t>1.5 goods found()</a:t>
            </a:r>
          </a:p>
        </p:txBody>
      </p:sp>
      <p:sp>
        <p:nvSpPr>
          <p:cNvPr id="72" name="Rounded Rectangle 71">
            <a:extLst>
              <a:ext uri="{FF2B5EF4-FFF2-40B4-BE49-F238E27FC236}">
                <a16:creationId xmlns:a16="http://schemas.microsoft.com/office/drawing/2014/main" id="{D63D0054-2FA3-9E9E-6940-B951A0B258B2}"/>
              </a:ext>
            </a:extLst>
          </p:cNvPr>
          <p:cNvSpPr/>
          <p:nvPr/>
        </p:nvSpPr>
        <p:spPr>
          <a:xfrm>
            <a:off x="3058160" y="183195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E7317EA3-3CF8-CD7D-8C64-3692DFEF1045}"/>
              </a:ext>
            </a:extLst>
          </p:cNvPr>
          <p:cNvSpPr txBox="1"/>
          <p:nvPr/>
        </p:nvSpPr>
        <p:spPr>
          <a:xfrm>
            <a:off x="4774046" y="1881082"/>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CECE508B-4E9F-2003-2007-7196C43D75A2}"/>
              </a:ext>
            </a:extLst>
          </p:cNvPr>
          <p:cNvCxnSpPr>
            <a:cxnSpLocks/>
          </p:cNvCxnSpPr>
          <p:nvPr/>
        </p:nvCxnSpPr>
        <p:spPr>
          <a:xfrm flipV="1">
            <a:off x="3381386" y="2301032"/>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D2C06767-9953-458B-30A9-33913F655528}"/>
              </a:ext>
            </a:extLst>
          </p:cNvPr>
          <p:cNvCxnSpPr>
            <a:cxnSpLocks/>
          </p:cNvCxnSpPr>
          <p:nvPr/>
        </p:nvCxnSpPr>
        <p:spPr>
          <a:xfrm flipH="1">
            <a:off x="3227518" y="2693902"/>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C6901AD-A3D6-543D-C388-78B4E891CBE8}"/>
              </a:ext>
            </a:extLst>
          </p:cNvPr>
          <p:cNvSpPr txBox="1"/>
          <p:nvPr/>
        </p:nvSpPr>
        <p:spPr>
          <a:xfrm rot="17531950">
            <a:off x="2401461" y="2877824"/>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7D00056A-E00C-3936-3CD5-63427253A22F}"/>
              </a:ext>
            </a:extLst>
          </p:cNvPr>
          <p:cNvCxnSpPr>
            <a:cxnSpLocks/>
          </p:cNvCxnSpPr>
          <p:nvPr/>
        </p:nvCxnSpPr>
        <p:spPr>
          <a:xfrm flipH="1" flipV="1">
            <a:off x="5169617" y="230375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07E298A1-3F65-7693-4EEF-07F169D2CEAE}"/>
              </a:ext>
            </a:extLst>
          </p:cNvPr>
          <p:cNvSpPr txBox="1"/>
          <p:nvPr/>
        </p:nvSpPr>
        <p:spPr>
          <a:xfrm rot="15061294">
            <a:off x="4405234" y="2879190"/>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1E0B7219-A970-E499-BD7B-DC9AE7D65B01}"/>
              </a:ext>
            </a:extLst>
          </p:cNvPr>
          <p:cNvCxnSpPr>
            <a:cxnSpLocks/>
          </p:cNvCxnSpPr>
          <p:nvPr/>
        </p:nvCxnSpPr>
        <p:spPr>
          <a:xfrm>
            <a:off x="4879605" y="2763511"/>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90BA253-84FD-04EB-4F20-355ECE68378A}"/>
              </a:ext>
            </a:extLst>
          </p:cNvPr>
          <p:cNvCxnSpPr>
            <a:cxnSpLocks/>
          </p:cNvCxnSpPr>
          <p:nvPr/>
        </p:nvCxnSpPr>
        <p:spPr>
          <a:xfrm flipH="1" flipV="1">
            <a:off x="6878057" y="2261363"/>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A1466A8-2FED-61F9-C0B1-31847DF7ACD0}"/>
              </a:ext>
            </a:extLst>
          </p:cNvPr>
          <p:cNvCxnSpPr>
            <a:cxnSpLocks/>
          </p:cNvCxnSpPr>
          <p:nvPr/>
        </p:nvCxnSpPr>
        <p:spPr>
          <a:xfrm flipH="1" flipV="1">
            <a:off x="7295019" y="2291648"/>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5A7E16BF-4C7B-3A5F-14F1-19919B36F69D}"/>
              </a:ext>
            </a:extLst>
          </p:cNvPr>
          <p:cNvSpPr txBox="1"/>
          <p:nvPr/>
        </p:nvSpPr>
        <p:spPr>
          <a:xfrm rot="4312429">
            <a:off x="6141222" y="3052545"/>
            <a:ext cx="1553586" cy="253916"/>
          </a:xfrm>
          <a:prstGeom prst="rect">
            <a:avLst/>
          </a:prstGeom>
          <a:noFill/>
        </p:spPr>
        <p:txBody>
          <a:bodyPr wrap="square" rtlCol="0">
            <a:spAutoFit/>
          </a:bodyPr>
          <a:lstStyle/>
          <a:p>
            <a:r>
              <a:rPr lang="en-GB" sz="1050" dirty="0"/>
              <a:t>1.6 goods found()</a:t>
            </a:r>
          </a:p>
        </p:txBody>
      </p:sp>
      <p:cxnSp>
        <p:nvCxnSpPr>
          <p:cNvPr id="109" name="Straight Arrow Connector 108">
            <a:extLst>
              <a:ext uri="{FF2B5EF4-FFF2-40B4-BE49-F238E27FC236}">
                <a16:creationId xmlns:a16="http://schemas.microsoft.com/office/drawing/2014/main" id="{0F0D15F0-7155-2E3A-E6D6-E4FA7C0B6C61}"/>
              </a:ext>
            </a:extLst>
          </p:cNvPr>
          <p:cNvCxnSpPr>
            <a:cxnSpLocks/>
          </p:cNvCxnSpPr>
          <p:nvPr/>
        </p:nvCxnSpPr>
        <p:spPr>
          <a:xfrm>
            <a:off x="6492057" y="2612098"/>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650B8BBE-9175-48F9-332A-58A5ACFA722D}"/>
              </a:ext>
            </a:extLst>
          </p:cNvPr>
          <p:cNvSpPr txBox="1"/>
          <p:nvPr/>
        </p:nvSpPr>
        <p:spPr>
          <a:xfrm rot="4312429">
            <a:off x="7091086" y="2960664"/>
            <a:ext cx="1553586" cy="253916"/>
          </a:xfrm>
          <a:prstGeom prst="rect">
            <a:avLst/>
          </a:prstGeom>
          <a:noFill/>
        </p:spPr>
        <p:txBody>
          <a:bodyPr wrap="square" rtlCol="0">
            <a:spAutoFit/>
          </a:bodyPr>
          <a:lstStyle/>
          <a:p>
            <a:r>
              <a:rPr lang="en-GB" sz="1050" dirty="0"/>
              <a:t>1.7 goods shipped()</a:t>
            </a:r>
          </a:p>
        </p:txBody>
      </p:sp>
      <p:sp>
        <p:nvSpPr>
          <p:cNvPr id="7" name="TextBox 6">
            <a:extLst>
              <a:ext uri="{FF2B5EF4-FFF2-40B4-BE49-F238E27FC236}">
                <a16:creationId xmlns:a16="http://schemas.microsoft.com/office/drawing/2014/main" id="{5396B5A4-7613-5ABB-6B9A-3FFC912897DA}"/>
              </a:ext>
            </a:extLst>
          </p:cNvPr>
          <p:cNvSpPr txBox="1"/>
          <p:nvPr/>
        </p:nvSpPr>
        <p:spPr>
          <a:xfrm>
            <a:off x="833120" y="4765040"/>
            <a:ext cx="7183120" cy="1323439"/>
          </a:xfrm>
          <a:prstGeom prst="rect">
            <a:avLst/>
          </a:prstGeom>
          <a:noFill/>
        </p:spPr>
        <p:txBody>
          <a:bodyPr wrap="square" rtlCol="0">
            <a:spAutoFit/>
          </a:bodyPr>
          <a:lstStyle/>
          <a:p>
            <a:r>
              <a:rPr lang="en-GB" sz="1600" b="1" dirty="0">
                <a:latin typeface="Chalkboard" panose="03050602040202020205" pitchFamily="66" charset="77"/>
              </a:rPr>
              <a:t>Event Chaining</a:t>
            </a:r>
            <a:r>
              <a:rPr lang="en-GB" sz="1600" dirty="0">
                <a:latin typeface="Chalkboard" panose="03050602040202020205" pitchFamily="66" charset="77"/>
              </a:rPr>
              <a:t>: to make an outcome happen, goods shipped, we rely on listeners existing who can trigger another action. This is known as event chaining – we chain events together for an outcome. The problem with event chaining is that we make it hard to see the flow – the </a:t>
            </a:r>
            <a:r>
              <a:rPr lang="en-GB" sz="1600" b="1" dirty="0">
                <a:latin typeface="Chalkboard" panose="03050602040202020205" pitchFamily="66" charset="77"/>
              </a:rPr>
              <a:t>Pinball</a:t>
            </a:r>
            <a:r>
              <a:rPr lang="en-GB" sz="1600" dirty="0">
                <a:latin typeface="Chalkboard" panose="03050602040202020205" pitchFamily="66" charset="77"/>
              </a:rPr>
              <a:t> anti-pattern: this is hard to reason about, observe, or diagnose.</a:t>
            </a:r>
          </a:p>
        </p:txBody>
      </p:sp>
    </p:spTree>
    <p:extLst>
      <p:ext uri="{BB962C8B-B14F-4D97-AF65-F5344CB8AC3E}">
        <p14:creationId xmlns:p14="http://schemas.microsoft.com/office/powerpoint/2010/main" val="27166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13743-0567-5E6F-316A-ADE788358FA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EE3C79-1A30-ACDF-0A85-5C11E4A11BD1}"/>
              </a:ext>
            </a:extLst>
          </p:cNvPr>
          <p:cNvSpPr>
            <a:spLocks noGrp="1"/>
          </p:cNvSpPr>
          <p:nvPr>
            <p:ph type="sldNum" sz="quarter" idx="12"/>
          </p:nvPr>
        </p:nvSpPr>
        <p:spPr/>
        <p:txBody>
          <a:bodyPr/>
          <a:lstStyle/>
          <a:p>
            <a:fld id="{867D4A06-35AE-BD4A-84A9-613A26F3D41D}" type="slidenum">
              <a:rPr lang="en-US" smtClean="0"/>
              <a:pPr/>
              <a:t>94</a:t>
            </a:fld>
            <a:endParaRPr lang="en-US"/>
          </a:p>
        </p:txBody>
      </p:sp>
      <p:sp>
        <p:nvSpPr>
          <p:cNvPr id="3" name="Google Shape;104;p25">
            <a:extLst>
              <a:ext uri="{FF2B5EF4-FFF2-40B4-BE49-F238E27FC236}">
                <a16:creationId xmlns:a16="http://schemas.microsoft.com/office/drawing/2014/main" id="{C34EBB94-C64A-D7C7-08DD-BC7566925C10}"/>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Saga (Eventing)</a:t>
            </a:r>
          </a:p>
        </p:txBody>
      </p:sp>
      <p:sp>
        <p:nvSpPr>
          <p:cNvPr id="6" name="Rounded Rectangle 5">
            <a:extLst>
              <a:ext uri="{FF2B5EF4-FFF2-40B4-BE49-F238E27FC236}">
                <a16:creationId xmlns:a16="http://schemas.microsoft.com/office/drawing/2014/main" id="{FE896791-5359-D503-3CE6-9612E3369F1D}"/>
              </a:ext>
            </a:extLst>
          </p:cNvPr>
          <p:cNvSpPr/>
          <p:nvPr/>
        </p:nvSpPr>
        <p:spPr>
          <a:xfrm>
            <a:off x="519568" y="379820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067B35D9-A70E-3D92-B78E-EAC5661404E1}"/>
              </a:ext>
            </a:extLst>
          </p:cNvPr>
          <p:cNvCxnSpPr>
            <a:cxnSpLocks/>
          </p:cNvCxnSpPr>
          <p:nvPr/>
        </p:nvCxnSpPr>
        <p:spPr>
          <a:xfrm rot="19238039">
            <a:off x="1379785" y="2359915"/>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761AE0-3963-67F3-1D53-C968A4670C11}"/>
              </a:ext>
            </a:extLst>
          </p:cNvPr>
          <p:cNvSpPr txBox="1"/>
          <p:nvPr/>
        </p:nvSpPr>
        <p:spPr>
          <a:xfrm rot="19238039">
            <a:off x="1194030" y="2440461"/>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8B5ADF18-E17B-0D96-8DE9-B9249B2B0928}"/>
              </a:ext>
            </a:extLst>
          </p:cNvPr>
          <p:cNvSpPr txBox="1"/>
          <p:nvPr/>
        </p:nvSpPr>
        <p:spPr>
          <a:xfrm>
            <a:off x="607516" y="3846282"/>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7D351ACF-89E5-5A42-C936-B916BE88948B}"/>
              </a:ext>
            </a:extLst>
          </p:cNvPr>
          <p:cNvSpPr/>
          <p:nvPr/>
        </p:nvSpPr>
        <p:spPr>
          <a:xfrm>
            <a:off x="2910084" y="3793788"/>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2ED86DD9-CCDA-1728-6AD4-E297DF688098}"/>
              </a:ext>
            </a:extLst>
          </p:cNvPr>
          <p:cNvSpPr txBox="1"/>
          <p:nvPr/>
        </p:nvSpPr>
        <p:spPr>
          <a:xfrm>
            <a:off x="2968427" y="3858060"/>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8B3ADD75-1F88-B3E3-78EE-B0938E0B8C01}"/>
              </a:ext>
            </a:extLst>
          </p:cNvPr>
          <p:cNvCxnSpPr>
            <a:cxnSpLocks/>
            <a:endCxn id="72" idx="1"/>
          </p:cNvCxnSpPr>
          <p:nvPr/>
        </p:nvCxnSpPr>
        <p:spPr>
          <a:xfrm flipV="1">
            <a:off x="1094596" y="2051149"/>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C82B648B-22BE-BCB0-A7DE-AF66098F10C4}"/>
              </a:ext>
            </a:extLst>
          </p:cNvPr>
          <p:cNvSpPr/>
          <p:nvPr/>
        </p:nvSpPr>
        <p:spPr>
          <a:xfrm>
            <a:off x="5206129" y="379584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274600EA-BA8B-6316-01FE-DCD0F8CCD988}"/>
              </a:ext>
            </a:extLst>
          </p:cNvPr>
          <p:cNvSpPr txBox="1"/>
          <p:nvPr/>
        </p:nvSpPr>
        <p:spPr>
          <a:xfrm>
            <a:off x="5264471" y="3860117"/>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9A87268A-D71B-C151-973A-89E51E0BEF2A}"/>
              </a:ext>
            </a:extLst>
          </p:cNvPr>
          <p:cNvCxnSpPr>
            <a:cxnSpLocks/>
          </p:cNvCxnSpPr>
          <p:nvPr/>
        </p:nvCxnSpPr>
        <p:spPr>
          <a:xfrm flipV="1">
            <a:off x="3708105" y="2259932"/>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E3237CEF-7BC6-A150-C0F1-3B8FDB20B51F}"/>
              </a:ext>
            </a:extLst>
          </p:cNvPr>
          <p:cNvSpPr/>
          <p:nvPr/>
        </p:nvSpPr>
        <p:spPr>
          <a:xfrm>
            <a:off x="7144893" y="3793119"/>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7B87EDCA-910D-CF37-CCEE-6566D96AFA8E}"/>
              </a:ext>
            </a:extLst>
          </p:cNvPr>
          <p:cNvSpPr txBox="1"/>
          <p:nvPr/>
        </p:nvSpPr>
        <p:spPr>
          <a:xfrm>
            <a:off x="7203235" y="3857391"/>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A0BE5355-1597-2272-2133-8EB441E1C9E3}"/>
              </a:ext>
            </a:extLst>
          </p:cNvPr>
          <p:cNvCxnSpPr>
            <a:cxnSpLocks/>
          </p:cNvCxnSpPr>
          <p:nvPr/>
        </p:nvCxnSpPr>
        <p:spPr>
          <a:xfrm flipH="1" flipV="1">
            <a:off x="5504664" y="2312951"/>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47DA84E-A79A-BE03-6FDA-E240FC5B4C6C}"/>
              </a:ext>
            </a:extLst>
          </p:cNvPr>
          <p:cNvCxnSpPr>
            <a:cxnSpLocks/>
          </p:cNvCxnSpPr>
          <p:nvPr/>
        </p:nvCxnSpPr>
        <p:spPr>
          <a:xfrm flipV="1">
            <a:off x="4096860" y="2612098"/>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426BCA9-49CA-01EA-A759-ACF69B6FB2EC}"/>
              </a:ext>
            </a:extLst>
          </p:cNvPr>
          <p:cNvSpPr txBox="1"/>
          <p:nvPr/>
        </p:nvSpPr>
        <p:spPr>
          <a:xfrm rot="17348067">
            <a:off x="3694633" y="2892915"/>
            <a:ext cx="1553586" cy="253916"/>
          </a:xfrm>
          <a:prstGeom prst="rect">
            <a:avLst/>
          </a:prstGeom>
          <a:noFill/>
        </p:spPr>
        <p:txBody>
          <a:bodyPr wrap="square" rtlCol="0">
            <a:spAutoFit/>
          </a:bodyPr>
          <a:lstStyle/>
          <a:p>
            <a:r>
              <a:rPr lang="en-GB" sz="1050" dirty="0"/>
              <a:t>1.3 payment made()</a:t>
            </a:r>
          </a:p>
        </p:txBody>
      </p:sp>
      <p:cxnSp>
        <p:nvCxnSpPr>
          <p:cNvPr id="70" name="Straight Arrow Connector 69">
            <a:extLst>
              <a:ext uri="{FF2B5EF4-FFF2-40B4-BE49-F238E27FC236}">
                <a16:creationId xmlns:a16="http://schemas.microsoft.com/office/drawing/2014/main" id="{054DC3F7-ED09-D8C7-0630-103376F36C28}"/>
              </a:ext>
            </a:extLst>
          </p:cNvPr>
          <p:cNvCxnSpPr>
            <a:cxnSpLocks/>
          </p:cNvCxnSpPr>
          <p:nvPr/>
        </p:nvCxnSpPr>
        <p:spPr>
          <a:xfrm flipH="1" flipV="1">
            <a:off x="6096000" y="2612098"/>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CC9A0095-C020-3199-BE78-CEC1C8DDBEEE}"/>
              </a:ext>
            </a:extLst>
          </p:cNvPr>
          <p:cNvSpPr txBox="1"/>
          <p:nvPr/>
        </p:nvSpPr>
        <p:spPr>
          <a:xfrm rot="14999287">
            <a:off x="5148291" y="2825062"/>
            <a:ext cx="1553586" cy="253916"/>
          </a:xfrm>
          <a:prstGeom prst="rect">
            <a:avLst/>
          </a:prstGeom>
          <a:noFill/>
        </p:spPr>
        <p:txBody>
          <a:bodyPr wrap="square" rtlCol="0">
            <a:spAutoFit/>
          </a:bodyPr>
          <a:lstStyle/>
          <a:p>
            <a:r>
              <a:rPr lang="en-GB" sz="1050" dirty="0"/>
              <a:t>1.5 goods found()</a:t>
            </a:r>
          </a:p>
        </p:txBody>
      </p:sp>
      <p:sp>
        <p:nvSpPr>
          <p:cNvPr id="72" name="Rounded Rectangle 71">
            <a:extLst>
              <a:ext uri="{FF2B5EF4-FFF2-40B4-BE49-F238E27FC236}">
                <a16:creationId xmlns:a16="http://schemas.microsoft.com/office/drawing/2014/main" id="{E2785852-05AA-A4BD-47DB-DAB6B6EA0826}"/>
              </a:ext>
            </a:extLst>
          </p:cNvPr>
          <p:cNvSpPr/>
          <p:nvPr/>
        </p:nvSpPr>
        <p:spPr>
          <a:xfrm>
            <a:off x="3058160" y="183195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CA1AF71C-8346-3A2D-798F-F98F15E19011}"/>
              </a:ext>
            </a:extLst>
          </p:cNvPr>
          <p:cNvSpPr txBox="1"/>
          <p:nvPr/>
        </p:nvSpPr>
        <p:spPr>
          <a:xfrm>
            <a:off x="4774046" y="1881082"/>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8B60D052-C970-BECD-757B-899E8930E47C}"/>
              </a:ext>
            </a:extLst>
          </p:cNvPr>
          <p:cNvCxnSpPr>
            <a:cxnSpLocks/>
          </p:cNvCxnSpPr>
          <p:nvPr/>
        </p:nvCxnSpPr>
        <p:spPr>
          <a:xfrm flipV="1">
            <a:off x="3381386" y="2301032"/>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057211F-1761-B158-832D-16527CAE57BC}"/>
              </a:ext>
            </a:extLst>
          </p:cNvPr>
          <p:cNvCxnSpPr>
            <a:cxnSpLocks/>
          </p:cNvCxnSpPr>
          <p:nvPr/>
        </p:nvCxnSpPr>
        <p:spPr>
          <a:xfrm flipH="1">
            <a:off x="3227518" y="2693902"/>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D105EBC5-2808-C4EF-378C-FC58AAA4114E}"/>
              </a:ext>
            </a:extLst>
          </p:cNvPr>
          <p:cNvSpPr txBox="1"/>
          <p:nvPr/>
        </p:nvSpPr>
        <p:spPr>
          <a:xfrm rot="17531950">
            <a:off x="2401461" y="2877824"/>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A487F160-0720-CC92-56C1-85EF6C7EC05D}"/>
              </a:ext>
            </a:extLst>
          </p:cNvPr>
          <p:cNvCxnSpPr>
            <a:cxnSpLocks/>
          </p:cNvCxnSpPr>
          <p:nvPr/>
        </p:nvCxnSpPr>
        <p:spPr>
          <a:xfrm flipH="1" flipV="1">
            <a:off x="5169617" y="230375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69DA3160-05A6-D0CF-65F4-2479CBCA9A68}"/>
              </a:ext>
            </a:extLst>
          </p:cNvPr>
          <p:cNvSpPr txBox="1"/>
          <p:nvPr/>
        </p:nvSpPr>
        <p:spPr>
          <a:xfrm rot="15061294">
            <a:off x="4405234" y="2879190"/>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FA17E519-2B2D-9C5C-607B-7875D512A6AD}"/>
              </a:ext>
            </a:extLst>
          </p:cNvPr>
          <p:cNvCxnSpPr>
            <a:cxnSpLocks/>
          </p:cNvCxnSpPr>
          <p:nvPr/>
        </p:nvCxnSpPr>
        <p:spPr>
          <a:xfrm>
            <a:off x="4879605" y="2763511"/>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0AB7031-9276-D9E6-F3D4-7DDB05A4FE61}"/>
              </a:ext>
            </a:extLst>
          </p:cNvPr>
          <p:cNvCxnSpPr>
            <a:cxnSpLocks/>
          </p:cNvCxnSpPr>
          <p:nvPr/>
        </p:nvCxnSpPr>
        <p:spPr>
          <a:xfrm flipH="1" flipV="1">
            <a:off x="6878057" y="2261363"/>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3C91F47-E98C-9653-B401-A0EA189C31DB}"/>
              </a:ext>
            </a:extLst>
          </p:cNvPr>
          <p:cNvCxnSpPr>
            <a:cxnSpLocks/>
          </p:cNvCxnSpPr>
          <p:nvPr/>
        </p:nvCxnSpPr>
        <p:spPr>
          <a:xfrm flipH="1" flipV="1">
            <a:off x="7295019" y="2291648"/>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D7A1A7A8-0CAA-59D6-08F1-A6E08A6FD542}"/>
              </a:ext>
            </a:extLst>
          </p:cNvPr>
          <p:cNvSpPr txBox="1"/>
          <p:nvPr/>
        </p:nvSpPr>
        <p:spPr>
          <a:xfrm rot="4312429">
            <a:off x="6141222" y="3052545"/>
            <a:ext cx="1553586" cy="253916"/>
          </a:xfrm>
          <a:prstGeom prst="rect">
            <a:avLst/>
          </a:prstGeom>
          <a:noFill/>
        </p:spPr>
        <p:txBody>
          <a:bodyPr wrap="square" rtlCol="0">
            <a:spAutoFit/>
          </a:bodyPr>
          <a:lstStyle/>
          <a:p>
            <a:r>
              <a:rPr lang="en-GB" sz="1050" dirty="0"/>
              <a:t>1.6 goods found()</a:t>
            </a:r>
          </a:p>
        </p:txBody>
      </p:sp>
      <p:cxnSp>
        <p:nvCxnSpPr>
          <p:cNvPr id="109" name="Straight Arrow Connector 108">
            <a:extLst>
              <a:ext uri="{FF2B5EF4-FFF2-40B4-BE49-F238E27FC236}">
                <a16:creationId xmlns:a16="http://schemas.microsoft.com/office/drawing/2014/main" id="{693F03DB-D9DE-75F6-A24F-6BE5922B3EF0}"/>
              </a:ext>
            </a:extLst>
          </p:cNvPr>
          <p:cNvCxnSpPr>
            <a:cxnSpLocks/>
          </p:cNvCxnSpPr>
          <p:nvPr/>
        </p:nvCxnSpPr>
        <p:spPr>
          <a:xfrm>
            <a:off x="6492057" y="2612098"/>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D2885E0E-8E3E-62B5-1BC0-AB65E36C6F83}"/>
              </a:ext>
            </a:extLst>
          </p:cNvPr>
          <p:cNvSpPr txBox="1"/>
          <p:nvPr/>
        </p:nvSpPr>
        <p:spPr>
          <a:xfrm rot="4312429">
            <a:off x="7091086" y="2960664"/>
            <a:ext cx="1553586" cy="253916"/>
          </a:xfrm>
          <a:prstGeom prst="rect">
            <a:avLst/>
          </a:prstGeom>
          <a:noFill/>
        </p:spPr>
        <p:txBody>
          <a:bodyPr wrap="square" rtlCol="0">
            <a:spAutoFit/>
          </a:bodyPr>
          <a:lstStyle/>
          <a:p>
            <a:r>
              <a:rPr lang="en-GB" sz="1050" dirty="0"/>
              <a:t>1.7 goods shipped()</a:t>
            </a:r>
          </a:p>
        </p:txBody>
      </p:sp>
      <p:sp>
        <p:nvSpPr>
          <p:cNvPr id="4" name="TextBox 3">
            <a:extLst>
              <a:ext uri="{FF2B5EF4-FFF2-40B4-BE49-F238E27FC236}">
                <a16:creationId xmlns:a16="http://schemas.microsoft.com/office/drawing/2014/main" id="{59A82D1A-F021-1AC2-2741-725350E7647C}"/>
              </a:ext>
            </a:extLst>
          </p:cNvPr>
          <p:cNvSpPr txBox="1"/>
          <p:nvPr/>
        </p:nvSpPr>
        <p:spPr>
          <a:xfrm>
            <a:off x="833120" y="4765040"/>
            <a:ext cx="7183120" cy="1077218"/>
          </a:xfrm>
          <a:prstGeom prst="rect">
            <a:avLst/>
          </a:prstGeom>
          <a:noFill/>
        </p:spPr>
        <p:txBody>
          <a:bodyPr wrap="square" rtlCol="0">
            <a:spAutoFit/>
          </a:bodyPr>
          <a:lstStyle/>
          <a:p>
            <a:r>
              <a:rPr lang="en-GB" sz="1600" b="1" dirty="0">
                <a:latin typeface="Chalkboard" panose="03050602040202020205" pitchFamily="66" charset="77"/>
              </a:rPr>
              <a:t>Saga</a:t>
            </a:r>
            <a:r>
              <a:rPr lang="en-GB" sz="1600" dirty="0">
                <a:latin typeface="Chalkboard" panose="03050602040202020205" pitchFamily="66" charset="77"/>
              </a:rPr>
              <a:t>: there is a business transaction, in this example: if picking or shipping fails, we need to refund the customer. The transaction requires each component in the event chain to succeed, or they must roll back. So we need to provide a saga over choreography.</a:t>
            </a:r>
          </a:p>
        </p:txBody>
      </p:sp>
      <p:cxnSp>
        <p:nvCxnSpPr>
          <p:cNvPr id="5" name="Straight Arrow Connector 4">
            <a:extLst>
              <a:ext uri="{FF2B5EF4-FFF2-40B4-BE49-F238E27FC236}">
                <a16:creationId xmlns:a16="http://schemas.microsoft.com/office/drawing/2014/main" id="{E1370949-D8EB-4625-2511-606DE844091D}"/>
              </a:ext>
            </a:extLst>
          </p:cNvPr>
          <p:cNvCxnSpPr>
            <a:cxnSpLocks/>
          </p:cNvCxnSpPr>
          <p:nvPr/>
        </p:nvCxnSpPr>
        <p:spPr>
          <a:xfrm flipH="1" flipV="1">
            <a:off x="7806774" y="2383397"/>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37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794FC-6374-2BBF-D86F-864F062A221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B195B3-8D32-0440-0536-22A3E027D234}"/>
              </a:ext>
            </a:extLst>
          </p:cNvPr>
          <p:cNvSpPr>
            <a:spLocks noGrp="1"/>
          </p:cNvSpPr>
          <p:nvPr>
            <p:ph type="sldNum" sz="quarter" idx="12"/>
          </p:nvPr>
        </p:nvSpPr>
        <p:spPr/>
        <p:txBody>
          <a:bodyPr/>
          <a:lstStyle/>
          <a:p>
            <a:fld id="{867D4A06-35AE-BD4A-84A9-613A26F3D41D}" type="slidenum">
              <a:rPr lang="en-US" smtClean="0"/>
              <a:pPr/>
              <a:t>95</a:t>
            </a:fld>
            <a:endParaRPr lang="en-US"/>
          </a:p>
        </p:txBody>
      </p:sp>
      <p:sp>
        <p:nvSpPr>
          <p:cNvPr id="3" name="Google Shape;104;p25">
            <a:extLst>
              <a:ext uri="{FF2B5EF4-FFF2-40B4-BE49-F238E27FC236}">
                <a16:creationId xmlns:a16="http://schemas.microsoft.com/office/drawing/2014/main" id="{CEEEC2F7-2976-24FB-B47F-ED712DADAA74}"/>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Saga (Eventing)</a:t>
            </a:r>
          </a:p>
        </p:txBody>
      </p:sp>
      <p:sp>
        <p:nvSpPr>
          <p:cNvPr id="6" name="Rounded Rectangle 5">
            <a:extLst>
              <a:ext uri="{FF2B5EF4-FFF2-40B4-BE49-F238E27FC236}">
                <a16:creationId xmlns:a16="http://schemas.microsoft.com/office/drawing/2014/main" id="{86736402-7C90-333E-8400-369A67C504EA}"/>
              </a:ext>
            </a:extLst>
          </p:cNvPr>
          <p:cNvSpPr/>
          <p:nvPr/>
        </p:nvSpPr>
        <p:spPr>
          <a:xfrm>
            <a:off x="539888" y="2907164"/>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0F8CB033-E55D-6916-602D-2FB657909639}"/>
              </a:ext>
            </a:extLst>
          </p:cNvPr>
          <p:cNvCxnSpPr>
            <a:cxnSpLocks/>
          </p:cNvCxnSpPr>
          <p:nvPr/>
        </p:nvCxnSpPr>
        <p:spPr>
          <a:xfrm rot="19238039">
            <a:off x="1400105" y="1468871"/>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37F7308-CE34-F99C-6308-770380F24A59}"/>
              </a:ext>
            </a:extLst>
          </p:cNvPr>
          <p:cNvSpPr txBox="1"/>
          <p:nvPr/>
        </p:nvSpPr>
        <p:spPr>
          <a:xfrm rot="19238039">
            <a:off x="1214350" y="1549417"/>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31CD4E59-F02B-BCF3-4719-F99658805438}"/>
              </a:ext>
            </a:extLst>
          </p:cNvPr>
          <p:cNvSpPr txBox="1"/>
          <p:nvPr/>
        </p:nvSpPr>
        <p:spPr>
          <a:xfrm>
            <a:off x="627836" y="2955238"/>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19B05C3B-FF96-F6A0-4E42-4FE79735122C}"/>
              </a:ext>
            </a:extLst>
          </p:cNvPr>
          <p:cNvSpPr/>
          <p:nvPr/>
        </p:nvSpPr>
        <p:spPr>
          <a:xfrm>
            <a:off x="2930404" y="2902744"/>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DD06FD52-7D25-1DC5-2A28-B2FCA848487E}"/>
              </a:ext>
            </a:extLst>
          </p:cNvPr>
          <p:cNvSpPr txBox="1"/>
          <p:nvPr/>
        </p:nvSpPr>
        <p:spPr>
          <a:xfrm>
            <a:off x="2988747" y="2967016"/>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543AAA01-E078-0CED-8DF4-0B1456DD8FDE}"/>
              </a:ext>
            </a:extLst>
          </p:cNvPr>
          <p:cNvCxnSpPr>
            <a:cxnSpLocks/>
            <a:endCxn id="72" idx="1"/>
          </p:cNvCxnSpPr>
          <p:nvPr/>
        </p:nvCxnSpPr>
        <p:spPr>
          <a:xfrm flipV="1">
            <a:off x="1114916" y="1160105"/>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CC3939AB-C1E5-38C4-4572-35433974BC09}"/>
              </a:ext>
            </a:extLst>
          </p:cNvPr>
          <p:cNvSpPr/>
          <p:nvPr/>
        </p:nvSpPr>
        <p:spPr>
          <a:xfrm>
            <a:off x="5226449" y="290480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60B9CD39-7EAE-D991-E8AB-3AD791696A16}"/>
              </a:ext>
            </a:extLst>
          </p:cNvPr>
          <p:cNvSpPr txBox="1"/>
          <p:nvPr/>
        </p:nvSpPr>
        <p:spPr>
          <a:xfrm>
            <a:off x="5284791" y="2969073"/>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0ACB7C45-4838-1D15-480B-2A27F5C8B03B}"/>
              </a:ext>
            </a:extLst>
          </p:cNvPr>
          <p:cNvCxnSpPr>
            <a:cxnSpLocks/>
          </p:cNvCxnSpPr>
          <p:nvPr/>
        </p:nvCxnSpPr>
        <p:spPr>
          <a:xfrm flipV="1">
            <a:off x="3728425" y="1368888"/>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EA35EA4F-1191-8DD6-3914-9C6C1BD8A5D1}"/>
              </a:ext>
            </a:extLst>
          </p:cNvPr>
          <p:cNvSpPr/>
          <p:nvPr/>
        </p:nvSpPr>
        <p:spPr>
          <a:xfrm>
            <a:off x="7165213" y="290207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C5747EA6-C62A-52CB-C953-D470FCFF2BAC}"/>
              </a:ext>
            </a:extLst>
          </p:cNvPr>
          <p:cNvSpPr txBox="1"/>
          <p:nvPr/>
        </p:nvSpPr>
        <p:spPr>
          <a:xfrm>
            <a:off x="7223555" y="2966347"/>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4D0F43BF-7D1B-CCD5-16D6-EF27ED8637A6}"/>
              </a:ext>
            </a:extLst>
          </p:cNvPr>
          <p:cNvCxnSpPr>
            <a:cxnSpLocks/>
          </p:cNvCxnSpPr>
          <p:nvPr/>
        </p:nvCxnSpPr>
        <p:spPr>
          <a:xfrm flipH="1" flipV="1">
            <a:off x="5524984" y="1421907"/>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BE348E1-2B5E-FB95-0029-529937187173}"/>
              </a:ext>
            </a:extLst>
          </p:cNvPr>
          <p:cNvCxnSpPr>
            <a:cxnSpLocks/>
          </p:cNvCxnSpPr>
          <p:nvPr/>
        </p:nvCxnSpPr>
        <p:spPr>
          <a:xfrm flipV="1">
            <a:off x="4117180" y="1721054"/>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F0C7AE6-5587-E073-D800-CC573EACEFA4}"/>
              </a:ext>
            </a:extLst>
          </p:cNvPr>
          <p:cNvSpPr txBox="1"/>
          <p:nvPr/>
        </p:nvSpPr>
        <p:spPr>
          <a:xfrm rot="17348067">
            <a:off x="3714953" y="2001871"/>
            <a:ext cx="1553586" cy="253916"/>
          </a:xfrm>
          <a:prstGeom prst="rect">
            <a:avLst/>
          </a:prstGeom>
          <a:noFill/>
        </p:spPr>
        <p:txBody>
          <a:bodyPr wrap="square" rtlCol="0">
            <a:spAutoFit/>
          </a:bodyPr>
          <a:lstStyle/>
          <a:p>
            <a:r>
              <a:rPr lang="en-GB" sz="1050" dirty="0"/>
              <a:t>1.3 payment made()</a:t>
            </a:r>
          </a:p>
        </p:txBody>
      </p:sp>
      <p:cxnSp>
        <p:nvCxnSpPr>
          <p:cNvPr id="70" name="Straight Arrow Connector 69">
            <a:extLst>
              <a:ext uri="{FF2B5EF4-FFF2-40B4-BE49-F238E27FC236}">
                <a16:creationId xmlns:a16="http://schemas.microsoft.com/office/drawing/2014/main" id="{7F6FF5FD-3366-EE77-8946-8588136CAD27}"/>
              </a:ext>
            </a:extLst>
          </p:cNvPr>
          <p:cNvCxnSpPr>
            <a:cxnSpLocks/>
          </p:cNvCxnSpPr>
          <p:nvPr/>
        </p:nvCxnSpPr>
        <p:spPr>
          <a:xfrm flipH="1" flipV="1">
            <a:off x="6116320" y="1721054"/>
            <a:ext cx="335228" cy="8913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662AF85C-8B34-2F46-1502-518CE14AB5DA}"/>
              </a:ext>
            </a:extLst>
          </p:cNvPr>
          <p:cNvSpPr txBox="1"/>
          <p:nvPr/>
        </p:nvSpPr>
        <p:spPr>
          <a:xfrm rot="14999287">
            <a:off x="5168611" y="1934018"/>
            <a:ext cx="1553586" cy="253916"/>
          </a:xfrm>
          <a:prstGeom prst="rect">
            <a:avLst/>
          </a:prstGeom>
          <a:noFill/>
        </p:spPr>
        <p:txBody>
          <a:bodyPr wrap="square" rtlCol="0">
            <a:spAutoFit/>
          </a:bodyPr>
          <a:lstStyle/>
          <a:p>
            <a:r>
              <a:rPr lang="en-GB" sz="1050" dirty="0">
                <a:solidFill>
                  <a:srgbClr val="FF0000"/>
                </a:solidFill>
              </a:rPr>
              <a:t>1.5 goods not available()</a:t>
            </a:r>
          </a:p>
        </p:txBody>
      </p:sp>
      <p:sp>
        <p:nvSpPr>
          <p:cNvPr id="72" name="Rounded Rectangle 71">
            <a:extLst>
              <a:ext uri="{FF2B5EF4-FFF2-40B4-BE49-F238E27FC236}">
                <a16:creationId xmlns:a16="http://schemas.microsoft.com/office/drawing/2014/main" id="{14D230A2-692A-E43B-EE44-D4B605098024}"/>
              </a:ext>
            </a:extLst>
          </p:cNvPr>
          <p:cNvSpPr/>
          <p:nvPr/>
        </p:nvSpPr>
        <p:spPr>
          <a:xfrm>
            <a:off x="3078480" y="940909"/>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0F5A03B3-29DC-202D-9C1C-733F75D317E0}"/>
              </a:ext>
            </a:extLst>
          </p:cNvPr>
          <p:cNvSpPr txBox="1"/>
          <p:nvPr/>
        </p:nvSpPr>
        <p:spPr>
          <a:xfrm>
            <a:off x="4794366" y="990038"/>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D2D71FB5-2E15-7463-1A48-9359E34E86D6}"/>
              </a:ext>
            </a:extLst>
          </p:cNvPr>
          <p:cNvCxnSpPr>
            <a:cxnSpLocks/>
          </p:cNvCxnSpPr>
          <p:nvPr/>
        </p:nvCxnSpPr>
        <p:spPr>
          <a:xfrm flipV="1">
            <a:off x="3401706" y="1409988"/>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913DF2E-BD46-C2E8-A355-E19AD4A2D4FF}"/>
              </a:ext>
            </a:extLst>
          </p:cNvPr>
          <p:cNvCxnSpPr>
            <a:cxnSpLocks/>
          </p:cNvCxnSpPr>
          <p:nvPr/>
        </p:nvCxnSpPr>
        <p:spPr>
          <a:xfrm flipH="1">
            <a:off x="3247838" y="1802858"/>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29D7104A-2516-29DC-3D87-581C209A00BD}"/>
              </a:ext>
            </a:extLst>
          </p:cNvPr>
          <p:cNvSpPr txBox="1"/>
          <p:nvPr/>
        </p:nvSpPr>
        <p:spPr>
          <a:xfrm rot="17531950">
            <a:off x="2421781" y="1986780"/>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0CC54F22-9421-7155-1F3A-49715C11D5CC}"/>
              </a:ext>
            </a:extLst>
          </p:cNvPr>
          <p:cNvCxnSpPr>
            <a:cxnSpLocks/>
          </p:cNvCxnSpPr>
          <p:nvPr/>
        </p:nvCxnSpPr>
        <p:spPr>
          <a:xfrm flipH="1" flipV="1">
            <a:off x="5189937" y="1412710"/>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070D5B25-4F7F-DDC1-4976-911CEB8A3BDE}"/>
              </a:ext>
            </a:extLst>
          </p:cNvPr>
          <p:cNvSpPr txBox="1"/>
          <p:nvPr/>
        </p:nvSpPr>
        <p:spPr>
          <a:xfrm rot="15061294">
            <a:off x="4425554" y="1988146"/>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57C8466B-2443-E999-5C54-78D9AF61B4A4}"/>
              </a:ext>
            </a:extLst>
          </p:cNvPr>
          <p:cNvCxnSpPr>
            <a:cxnSpLocks/>
          </p:cNvCxnSpPr>
          <p:nvPr/>
        </p:nvCxnSpPr>
        <p:spPr>
          <a:xfrm>
            <a:off x="4899925" y="1872467"/>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636DF8-1540-4889-BBF3-C1A5F56DD47A}"/>
              </a:ext>
            </a:extLst>
          </p:cNvPr>
          <p:cNvSpPr txBox="1"/>
          <p:nvPr/>
        </p:nvSpPr>
        <p:spPr>
          <a:xfrm>
            <a:off x="853440" y="3873996"/>
            <a:ext cx="7183120" cy="1077218"/>
          </a:xfrm>
          <a:prstGeom prst="rect">
            <a:avLst/>
          </a:prstGeom>
          <a:noFill/>
        </p:spPr>
        <p:txBody>
          <a:bodyPr wrap="square" rtlCol="0">
            <a:spAutoFit/>
          </a:bodyPr>
          <a:lstStyle/>
          <a:p>
            <a:r>
              <a:rPr lang="en-GB" sz="1600" b="1" dirty="0">
                <a:latin typeface="Chalkboard" panose="03050602040202020205" pitchFamily="66" charset="77"/>
              </a:rPr>
              <a:t>Saga over Choreography</a:t>
            </a:r>
            <a:r>
              <a:rPr lang="en-GB" sz="1600" dirty="0">
                <a:latin typeface="Chalkboard" panose="03050602040202020205" pitchFamily="66" charset="77"/>
              </a:rPr>
              <a:t>: we raise an event if we fail. Each component that could fail, must raise an appropriate message. This fault is an event to preserve our choreography, and assumes upstream components will reverse in response. </a:t>
            </a:r>
            <a:endParaRPr lang="en-GB" sz="1600" i="1" dirty="0">
              <a:latin typeface="Chalkboard" panose="03050602040202020205" pitchFamily="66" charset="77"/>
            </a:endParaRPr>
          </a:p>
        </p:txBody>
      </p:sp>
      <p:sp>
        <p:nvSpPr>
          <p:cNvPr id="15" name="TextBox 14">
            <a:extLst>
              <a:ext uri="{FF2B5EF4-FFF2-40B4-BE49-F238E27FC236}">
                <a16:creationId xmlns:a16="http://schemas.microsoft.com/office/drawing/2014/main" id="{C77055C8-8E0C-4A5F-097C-4A3B7F0FF485}"/>
              </a:ext>
            </a:extLst>
          </p:cNvPr>
          <p:cNvSpPr txBox="1"/>
          <p:nvPr/>
        </p:nvSpPr>
        <p:spPr>
          <a:xfrm>
            <a:off x="785694" y="5148772"/>
            <a:ext cx="7799505" cy="1323439"/>
          </a:xfrm>
          <a:prstGeom prst="rect">
            <a:avLst/>
          </a:prstGeom>
          <a:noFill/>
        </p:spPr>
        <p:txBody>
          <a:bodyPr wrap="square" rtlCol="0">
            <a:spAutoFit/>
          </a:bodyPr>
          <a:lstStyle/>
          <a:p>
            <a:r>
              <a:rPr lang="en-GB" sz="1600" b="1" dirty="0">
                <a:latin typeface="Chalkboard" panose="03050602040202020205" pitchFamily="66" charset="77"/>
              </a:rPr>
              <a:t>Complexity</a:t>
            </a:r>
            <a:r>
              <a:rPr lang="en-GB" sz="1600" dirty="0">
                <a:latin typeface="Chalkboard" panose="03050602040202020205" pitchFamily="66" charset="77"/>
              </a:rPr>
              <a:t>: with propagation back up the chain, what happens if a chain step fails to reverse the transaction, due to error or state? We need to listen to failure events from any part of the chain, implying handling code for each provider. We may get emergent behaviour over order of reversal – goods not shipped needs to reverse both picking from the inventory and payment.</a:t>
            </a:r>
          </a:p>
        </p:txBody>
      </p:sp>
      <p:cxnSp>
        <p:nvCxnSpPr>
          <p:cNvPr id="16" name="Straight Connector 15">
            <a:extLst>
              <a:ext uri="{FF2B5EF4-FFF2-40B4-BE49-F238E27FC236}">
                <a16:creationId xmlns:a16="http://schemas.microsoft.com/office/drawing/2014/main" id="{1D36744C-934A-FD7A-DC76-48D85FF6B0D8}"/>
              </a:ext>
            </a:extLst>
          </p:cNvPr>
          <p:cNvCxnSpPr>
            <a:cxnSpLocks/>
          </p:cNvCxnSpPr>
          <p:nvPr/>
        </p:nvCxnSpPr>
        <p:spPr>
          <a:xfrm flipH="1" flipV="1">
            <a:off x="7071803" y="1414339"/>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A946491-7AA5-7FD8-30EB-167A1DDBD10E}"/>
              </a:ext>
            </a:extLst>
          </p:cNvPr>
          <p:cNvCxnSpPr>
            <a:cxnSpLocks/>
          </p:cNvCxnSpPr>
          <p:nvPr/>
        </p:nvCxnSpPr>
        <p:spPr>
          <a:xfrm flipH="1" flipV="1">
            <a:off x="7488765" y="144462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143F2D8-115E-E577-701C-7DFB9891E072}"/>
              </a:ext>
            </a:extLst>
          </p:cNvPr>
          <p:cNvSpPr txBox="1"/>
          <p:nvPr/>
        </p:nvSpPr>
        <p:spPr>
          <a:xfrm rot="4312429">
            <a:off x="6334968" y="2205521"/>
            <a:ext cx="1553586" cy="253916"/>
          </a:xfrm>
          <a:prstGeom prst="rect">
            <a:avLst/>
          </a:prstGeom>
          <a:noFill/>
        </p:spPr>
        <p:txBody>
          <a:bodyPr wrap="square" rtlCol="0">
            <a:spAutoFit/>
          </a:bodyPr>
          <a:lstStyle/>
          <a:p>
            <a:r>
              <a:rPr lang="en-GB" sz="1050" dirty="0"/>
              <a:t>1.6 goods found()</a:t>
            </a:r>
          </a:p>
        </p:txBody>
      </p:sp>
      <p:cxnSp>
        <p:nvCxnSpPr>
          <p:cNvPr id="21" name="Straight Arrow Connector 20">
            <a:extLst>
              <a:ext uri="{FF2B5EF4-FFF2-40B4-BE49-F238E27FC236}">
                <a16:creationId xmlns:a16="http://schemas.microsoft.com/office/drawing/2014/main" id="{4FC28EB9-FA16-D947-9FB7-930D5DA0E96E}"/>
              </a:ext>
            </a:extLst>
          </p:cNvPr>
          <p:cNvCxnSpPr>
            <a:cxnSpLocks/>
          </p:cNvCxnSpPr>
          <p:nvPr/>
        </p:nvCxnSpPr>
        <p:spPr>
          <a:xfrm>
            <a:off x="6685803" y="1765074"/>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9729929-C185-62C0-E1B6-98F829D5CE8D}"/>
              </a:ext>
            </a:extLst>
          </p:cNvPr>
          <p:cNvSpPr txBox="1"/>
          <p:nvPr/>
        </p:nvSpPr>
        <p:spPr>
          <a:xfrm rot="4312429">
            <a:off x="7284832" y="2113640"/>
            <a:ext cx="1553586" cy="253916"/>
          </a:xfrm>
          <a:prstGeom prst="rect">
            <a:avLst/>
          </a:prstGeom>
          <a:noFill/>
        </p:spPr>
        <p:txBody>
          <a:bodyPr wrap="square" rtlCol="0">
            <a:spAutoFit/>
          </a:bodyPr>
          <a:lstStyle/>
          <a:p>
            <a:r>
              <a:rPr lang="en-GB" sz="1050" dirty="0">
                <a:solidFill>
                  <a:srgbClr val="FF0000"/>
                </a:solidFill>
              </a:rPr>
              <a:t>1.7 goods not shipped()</a:t>
            </a:r>
          </a:p>
        </p:txBody>
      </p:sp>
      <p:cxnSp>
        <p:nvCxnSpPr>
          <p:cNvPr id="23" name="Straight Arrow Connector 22">
            <a:extLst>
              <a:ext uri="{FF2B5EF4-FFF2-40B4-BE49-F238E27FC236}">
                <a16:creationId xmlns:a16="http://schemas.microsoft.com/office/drawing/2014/main" id="{A395388D-04F9-CDAB-032A-227D84A53EB8}"/>
              </a:ext>
            </a:extLst>
          </p:cNvPr>
          <p:cNvCxnSpPr>
            <a:cxnSpLocks/>
          </p:cNvCxnSpPr>
          <p:nvPr/>
        </p:nvCxnSpPr>
        <p:spPr>
          <a:xfrm flipH="1" flipV="1">
            <a:off x="8019086" y="1614193"/>
            <a:ext cx="335228" cy="8913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33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2BFEF-E459-B969-4D84-8CB6D376E67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767748-07EC-FA6C-51DD-EABB5C3AE227}"/>
              </a:ext>
            </a:extLst>
          </p:cNvPr>
          <p:cNvSpPr>
            <a:spLocks noGrp="1"/>
          </p:cNvSpPr>
          <p:nvPr>
            <p:ph type="sldNum" sz="quarter" idx="12"/>
          </p:nvPr>
        </p:nvSpPr>
        <p:spPr/>
        <p:txBody>
          <a:bodyPr/>
          <a:lstStyle/>
          <a:p>
            <a:fld id="{00000000-1234-1234-1234-123412341234}" type="slidenum">
              <a:rPr lang="en-GB" smtClean="0"/>
              <a:pPr/>
              <a:t>96</a:t>
            </a:fld>
            <a:endParaRPr lang="en-GB"/>
          </a:p>
        </p:txBody>
      </p:sp>
      <p:sp>
        <p:nvSpPr>
          <p:cNvPr id="5" name="Google Shape;69;p14">
            <a:extLst>
              <a:ext uri="{FF2B5EF4-FFF2-40B4-BE49-F238E27FC236}">
                <a16:creationId xmlns:a16="http://schemas.microsoft.com/office/drawing/2014/main" id="{C60BB40B-4796-D79A-61E3-02E76D0FF1D3}"/>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Orchestration</a:t>
            </a:r>
          </a:p>
        </p:txBody>
      </p:sp>
    </p:spTree>
    <p:extLst>
      <p:ext uri="{BB962C8B-B14F-4D97-AF65-F5344CB8AC3E}">
        <p14:creationId xmlns:p14="http://schemas.microsoft.com/office/powerpoint/2010/main" val="38454083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AE3A5-E830-C0F0-431B-21A84BC87A3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EB9755-35E0-F470-067D-BD8025D640E9}"/>
              </a:ext>
            </a:extLst>
          </p:cNvPr>
          <p:cNvSpPr>
            <a:spLocks noGrp="1"/>
          </p:cNvSpPr>
          <p:nvPr>
            <p:ph type="sldNum" sz="quarter" idx="12"/>
          </p:nvPr>
        </p:nvSpPr>
        <p:spPr/>
        <p:txBody>
          <a:bodyPr/>
          <a:lstStyle/>
          <a:p>
            <a:fld id="{867D4A06-35AE-BD4A-84A9-613A26F3D41D}" type="slidenum">
              <a:rPr lang="en-US" smtClean="0"/>
              <a:pPr/>
              <a:t>97</a:t>
            </a:fld>
            <a:endParaRPr lang="en-US"/>
          </a:p>
        </p:txBody>
      </p:sp>
      <p:sp>
        <p:nvSpPr>
          <p:cNvPr id="3" name="Google Shape;104;p25">
            <a:extLst>
              <a:ext uri="{FF2B5EF4-FFF2-40B4-BE49-F238E27FC236}">
                <a16:creationId xmlns:a16="http://schemas.microsoft.com/office/drawing/2014/main" id="{5798EF66-5F66-07D4-6AB3-ECA4202CF77C}"/>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3BD6762A-C4CF-8D91-77F5-CEE9A2569E3A}"/>
              </a:ext>
            </a:extLst>
          </p:cNvPr>
          <p:cNvSpPr/>
          <p:nvPr/>
        </p:nvSpPr>
        <p:spPr>
          <a:xfrm>
            <a:off x="1237732" y="36355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0055F036-9FF8-EB60-511A-F85BABEF3B50}"/>
              </a:ext>
            </a:extLst>
          </p:cNvPr>
          <p:cNvCxnSpPr>
            <a:cxnSpLocks/>
          </p:cNvCxnSpPr>
          <p:nvPr/>
        </p:nvCxnSpPr>
        <p:spPr>
          <a:xfrm flipV="1">
            <a:off x="1125711" y="24523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861260-CB9E-FAC6-20B8-4CCBC51F3541}"/>
              </a:ext>
            </a:extLst>
          </p:cNvPr>
          <p:cNvSpPr txBox="1"/>
          <p:nvPr/>
        </p:nvSpPr>
        <p:spPr>
          <a:xfrm rot="16200000">
            <a:off x="739415" y="27524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CF490180-CA7B-0434-C8EB-0EF242CAF1FB}"/>
              </a:ext>
            </a:extLst>
          </p:cNvPr>
          <p:cNvSpPr txBox="1"/>
          <p:nvPr/>
        </p:nvSpPr>
        <p:spPr>
          <a:xfrm>
            <a:off x="1325680" y="36836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8EBAE870-4AE2-CDB5-23EC-9B814BE01EA9}"/>
              </a:ext>
            </a:extLst>
          </p:cNvPr>
          <p:cNvSpPr/>
          <p:nvPr/>
        </p:nvSpPr>
        <p:spPr>
          <a:xfrm>
            <a:off x="1278184" y="16470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CE33F0CE-942A-1AA1-1416-452F2E386B6C}"/>
              </a:ext>
            </a:extLst>
          </p:cNvPr>
          <p:cNvSpPr txBox="1"/>
          <p:nvPr/>
        </p:nvSpPr>
        <p:spPr>
          <a:xfrm>
            <a:off x="1336528" y="17113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9BB8C645-E9B4-2AF0-784B-E4F95FC0225D}"/>
              </a:ext>
            </a:extLst>
          </p:cNvPr>
          <p:cNvCxnSpPr>
            <a:cxnSpLocks/>
          </p:cNvCxnSpPr>
          <p:nvPr/>
        </p:nvCxnSpPr>
        <p:spPr>
          <a:xfrm flipV="1">
            <a:off x="1603668" y="20854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80B704B1-FC3B-FF1C-3D95-AD44BD21B3E7}"/>
              </a:ext>
            </a:extLst>
          </p:cNvPr>
          <p:cNvSpPr/>
          <p:nvPr/>
        </p:nvSpPr>
        <p:spPr>
          <a:xfrm>
            <a:off x="3773439" y="36193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DC31BD9B-2B08-0284-5285-4AE5D52AA44D}"/>
              </a:ext>
            </a:extLst>
          </p:cNvPr>
          <p:cNvSpPr txBox="1"/>
          <p:nvPr/>
        </p:nvSpPr>
        <p:spPr>
          <a:xfrm>
            <a:off x="3831781" y="36836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6984AABB-9DE7-0271-BF1F-584CB2AD6B0F}"/>
              </a:ext>
            </a:extLst>
          </p:cNvPr>
          <p:cNvCxnSpPr>
            <a:cxnSpLocks/>
            <a:endCxn id="11" idx="1"/>
          </p:cNvCxnSpPr>
          <p:nvPr/>
        </p:nvCxnSpPr>
        <p:spPr>
          <a:xfrm flipV="1">
            <a:off x="2368521" y="38385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BCD8051-35F6-35AA-B10E-A30C7156097A}"/>
              </a:ext>
            </a:extLst>
          </p:cNvPr>
          <p:cNvSpPr/>
          <p:nvPr/>
        </p:nvSpPr>
        <p:spPr>
          <a:xfrm>
            <a:off x="6058286" y="36272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7F633639-CAB8-F367-5913-BFFD31FA72AF}"/>
              </a:ext>
            </a:extLst>
          </p:cNvPr>
          <p:cNvSpPr txBox="1"/>
          <p:nvPr/>
        </p:nvSpPr>
        <p:spPr>
          <a:xfrm>
            <a:off x="6116628" y="36915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0984989F-9D82-A970-0CA8-AC94FB427E9F}"/>
              </a:ext>
            </a:extLst>
          </p:cNvPr>
          <p:cNvCxnSpPr>
            <a:cxnSpLocks/>
          </p:cNvCxnSpPr>
          <p:nvPr/>
        </p:nvCxnSpPr>
        <p:spPr>
          <a:xfrm flipH="1" flipV="1">
            <a:off x="4745698" y="38336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FFBBA5E-60BB-A511-024C-C69D96AEFD63}"/>
              </a:ext>
            </a:extLst>
          </p:cNvPr>
          <p:cNvSpPr txBox="1"/>
          <p:nvPr/>
        </p:nvSpPr>
        <p:spPr>
          <a:xfrm rot="16200000">
            <a:off x="1429682" y="25531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2DBB5C65-2AA6-316A-220A-DD0636B81245}"/>
              </a:ext>
            </a:extLst>
          </p:cNvPr>
          <p:cNvSpPr txBox="1"/>
          <p:nvPr/>
        </p:nvSpPr>
        <p:spPr>
          <a:xfrm>
            <a:off x="4919471" y="39469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FAF767A0-3C17-0496-136E-1921758F7678}"/>
              </a:ext>
            </a:extLst>
          </p:cNvPr>
          <p:cNvCxnSpPr>
            <a:cxnSpLocks/>
          </p:cNvCxnSpPr>
          <p:nvPr/>
        </p:nvCxnSpPr>
        <p:spPr>
          <a:xfrm>
            <a:off x="2446753" y="23543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8A31226-193F-AA50-8653-C24C917545A7}"/>
              </a:ext>
            </a:extLst>
          </p:cNvPr>
          <p:cNvSpPr txBox="1"/>
          <p:nvPr/>
        </p:nvSpPr>
        <p:spPr>
          <a:xfrm>
            <a:off x="2539591" y="39469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7B2BAC81-AD67-6C54-71F1-3103D574645C}"/>
              </a:ext>
            </a:extLst>
          </p:cNvPr>
          <p:cNvCxnSpPr>
            <a:cxnSpLocks/>
          </p:cNvCxnSpPr>
          <p:nvPr/>
        </p:nvCxnSpPr>
        <p:spPr>
          <a:xfrm flipV="1">
            <a:off x="2361771" y="21317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09AD756-B1B6-2F6C-AF21-7B78DD716F8A}"/>
              </a:ext>
            </a:extLst>
          </p:cNvPr>
          <p:cNvCxnSpPr>
            <a:cxnSpLocks/>
            <a:endCxn id="14" idx="0"/>
          </p:cNvCxnSpPr>
          <p:nvPr/>
        </p:nvCxnSpPr>
        <p:spPr>
          <a:xfrm>
            <a:off x="6542601" y="20929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BB07981-3DB1-0529-4D77-394732103E79}"/>
              </a:ext>
            </a:extLst>
          </p:cNvPr>
          <p:cNvSpPr txBox="1"/>
          <p:nvPr/>
        </p:nvSpPr>
        <p:spPr>
          <a:xfrm rot="5400000">
            <a:off x="6054365" y="29712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61BF73CC-4B62-F357-E65C-CDDA319F0DFE}"/>
              </a:ext>
            </a:extLst>
          </p:cNvPr>
          <p:cNvCxnSpPr>
            <a:cxnSpLocks/>
          </p:cNvCxnSpPr>
          <p:nvPr/>
        </p:nvCxnSpPr>
        <p:spPr>
          <a:xfrm flipH="1" flipV="1">
            <a:off x="1953942" y="21025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EC437D7-D0FC-A91C-C552-DA1EA736783C}"/>
              </a:ext>
            </a:extLst>
          </p:cNvPr>
          <p:cNvSpPr txBox="1"/>
          <p:nvPr/>
        </p:nvSpPr>
        <p:spPr>
          <a:xfrm rot="20312415">
            <a:off x="3420002" y="24388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457C3493-2070-792A-6090-1ECD05A468DB}"/>
              </a:ext>
            </a:extLst>
          </p:cNvPr>
          <p:cNvSpPr/>
          <p:nvPr/>
        </p:nvSpPr>
        <p:spPr>
          <a:xfrm>
            <a:off x="3876348" y="16545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B2C9484B-CAEF-4C13-87ED-35279889FA7A}"/>
              </a:ext>
            </a:extLst>
          </p:cNvPr>
          <p:cNvSpPr txBox="1"/>
          <p:nvPr/>
        </p:nvSpPr>
        <p:spPr>
          <a:xfrm>
            <a:off x="5592234" y="17036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82B7483F-5B0E-4DB1-C399-61028E3286B7}"/>
              </a:ext>
            </a:extLst>
          </p:cNvPr>
          <p:cNvCxnSpPr>
            <a:cxnSpLocks/>
          </p:cNvCxnSpPr>
          <p:nvPr/>
        </p:nvCxnSpPr>
        <p:spPr>
          <a:xfrm>
            <a:off x="2566080" y="43184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0C5ADF1-2901-7984-8A2E-F59A807515BA}"/>
              </a:ext>
            </a:extLst>
          </p:cNvPr>
          <p:cNvCxnSpPr>
            <a:cxnSpLocks/>
          </p:cNvCxnSpPr>
          <p:nvPr/>
        </p:nvCxnSpPr>
        <p:spPr>
          <a:xfrm>
            <a:off x="4957914" y="43253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AA0BB07-202D-5847-07AB-5ABDF1D30D32}"/>
              </a:ext>
            </a:extLst>
          </p:cNvPr>
          <p:cNvCxnSpPr>
            <a:cxnSpLocks/>
          </p:cNvCxnSpPr>
          <p:nvPr/>
        </p:nvCxnSpPr>
        <p:spPr>
          <a:xfrm flipV="1">
            <a:off x="6911716" y="24645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A958CC8-176D-9FED-6C75-F4AAD3DFD83D}"/>
              </a:ext>
            </a:extLst>
          </p:cNvPr>
          <p:cNvCxnSpPr>
            <a:cxnSpLocks/>
          </p:cNvCxnSpPr>
          <p:nvPr/>
        </p:nvCxnSpPr>
        <p:spPr>
          <a:xfrm flipH="1">
            <a:off x="3542474" y="22959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EBBD37FA-62A4-E67B-BC5E-685B8F5934E5}"/>
              </a:ext>
            </a:extLst>
          </p:cNvPr>
          <p:cNvSpPr txBox="1"/>
          <p:nvPr/>
        </p:nvSpPr>
        <p:spPr>
          <a:xfrm>
            <a:off x="893410" y="5729836"/>
            <a:ext cx="7183120" cy="830997"/>
          </a:xfrm>
          <a:prstGeom prst="rect">
            <a:avLst/>
          </a:prstGeom>
          <a:noFill/>
        </p:spPr>
        <p:txBody>
          <a:bodyPr wrap="square" rtlCol="0">
            <a:spAutoFit/>
          </a:bodyPr>
          <a:lstStyle/>
          <a:p>
            <a:r>
              <a:rPr lang="en-GB" sz="1600" b="1" dirty="0">
                <a:latin typeface="Chalkboard" panose="03050602040202020205" pitchFamily="66" charset="77"/>
              </a:rPr>
              <a:t>Responsibility and Causality</a:t>
            </a:r>
            <a:r>
              <a:rPr lang="en-GB" sz="1600" dirty="0">
                <a:latin typeface="Chalkboard" panose="03050602040202020205" pitchFamily="66" charset="77"/>
              </a:rPr>
              <a:t>: this is attractive because we have causality – things happen in a known sequence and components clearly have responsibilities for carrying out actions within the flow. </a:t>
            </a:r>
          </a:p>
        </p:txBody>
      </p:sp>
      <p:sp>
        <p:nvSpPr>
          <p:cNvPr id="17" name="TextBox 16">
            <a:extLst>
              <a:ext uri="{FF2B5EF4-FFF2-40B4-BE49-F238E27FC236}">
                <a16:creationId xmlns:a16="http://schemas.microsoft.com/office/drawing/2014/main" id="{129413AA-B33D-5AA3-9D14-72CA4EB831A0}"/>
              </a:ext>
            </a:extLst>
          </p:cNvPr>
          <p:cNvSpPr txBox="1"/>
          <p:nvPr/>
        </p:nvSpPr>
        <p:spPr>
          <a:xfrm>
            <a:off x="5096743" y="430344"/>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Can Mix with Events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someone needs to be informed about outcomes, or progress, of a workflow, we may use events to broadcast that.</a:t>
            </a:r>
          </a:p>
        </p:txBody>
      </p:sp>
      <p:cxnSp>
        <p:nvCxnSpPr>
          <p:cNvPr id="19" name="Straight Arrow Connector 18">
            <a:extLst>
              <a:ext uri="{FF2B5EF4-FFF2-40B4-BE49-F238E27FC236}">
                <a16:creationId xmlns:a16="http://schemas.microsoft.com/office/drawing/2014/main" id="{B551DF60-8A6C-945D-9160-9C3ECC6AF997}"/>
              </a:ext>
            </a:extLst>
          </p:cNvPr>
          <p:cNvCxnSpPr>
            <a:cxnSpLocks/>
            <a:stCxn id="17" idx="2"/>
          </p:cNvCxnSpPr>
          <p:nvPr/>
        </p:nvCxnSpPr>
        <p:spPr>
          <a:xfrm>
            <a:off x="6836757" y="1353674"/>
            <a:ext cx="0" cy="13886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7C5E136-4EC4-9D04-4DBC-BE429414FB57}"/>
              </a:ext>
            </a:extLst>
          </p:cNvPr>
          <p:cNvSpPr txBox="1"/>
          <p:nvPr/>
        </p:nvSpPr>
        <p:spPr>
          <a:xfrm>
            <a:off x="616833" y="70985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Ubuntu"/>
                <a:cs typeface="Ubuntu"/>
                <a:sym typeface="Ubuntu"/>
              </a:rPr>
              <a:t>Messaging is Operations</a:t>
            </a:r>
            <a:r>
              <a:rPr lang="en-GB" sz="1350" dirty="0">
                <a:latin typeface="Chalkboard" panose="03050602040202020205" pitchFamily="66" charset="77"/>
                <a:ea typeface="Ubuntu"/>
                <a:cs typeface="Ubuntu"/>
                <a:sym typeface="Ubuntu"/>
              </a:rPr>
              <a:t> </a:t>
            </a:r>
          </a:p>
          <a:p>
            <a:pPr algn="ctr"/>
            <a:r>
              <a:rPr lang="en-GB" sz="1350" dirty="0">
                <a:latin typeface="Chalkboard" panose="03050602040202020205" pitchFamily="66" charset="77"/>
                <a:ea typeface="Ubuntu"/>
                <a:cs typeface="Ubuntu"/>
                <a:sym typeface="Ubuntu"/>
              </a:rPr>
              <a:t>A message invokes an operation exposed by another component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3" name="Straight Arrow Connector 22">
            <a:extLst>
              <a:ext uri="{FF2B5EF4-FFF2-40B4-BE49-F238E27FC236}">
                <a16:creationId xmlns:a16="http://schemas.microsoft.com/office/drawing/2014/main" id="{1A688D7C-5C29-6CD3-13B5-83C78F528E99}"/>
              </a:ext>
            </a:extLst>
          </p:cNvPr>
          <p:cNvCxnSpPr>
            <a:cxnSpLocks/>
          </p:cNvCxnSpPr>
          <p:nvPr/>
        </p:nvCxnSpPr>
        <p:spPr>
          <a:xfrm flipH="1">
            <a:off x="1336528" y="1183874"/>
            <a:ext cx="1363470" cy="1558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16C50B4-BD32-9203-D06F-A014719D54FE}"/>
              </a:ext>
            </a:extLst>
          </p:cNvPr>
          <p:cNvSpPr txBox="1"/>
          <p:nvPr/>
        </p:nvSpPr>
        <p:spPr>
          <a:xfrm>
            <a:off x="893410" y="4581171"/>
            <a:ext cx="7183120" cy="830997"/>
          </a:xfrm>
          <a:prstGeom prst="rect">
            <a:avLst/>
          </a:prstGeom>
          <a:noFill/>
        </p:spPr>
        <p:txBody>
          <a:bodyPr wrap="square" rtlCol="0">
            <a:spAutoFit/>
          </a:bodyPr>
          <a:lstStyle/>
          <a:p>
            <a:r>
              <a:rPr lang="en-GB" sz="1600" b="1" dirty="0">
                <a:latin typeface="Chalkboard" panose="03050602040202020205" pitchFamily="66" charset="77"/>
              </a:rPr>
              <a:t>Turn Taking</a:t>
            </a:r>
            <a:r>
              <a:rPr lang="en-GB" sz="1600" dirty="0">
                <a:latin typeface="Chalkboard" panose="03050602040202020205" pitchFamily="66" charset="77"/>
              </a:rPr>
              <a:t>: a component has a dialog with other components; each component knows how to run its part of the workflow – happy path and failure path; knowledge of the workflow is distributed among the actors.</a:t>
            </a:r>
          </a:p>
        </p:txBody>
      </p:sp>
    </p:spTree>
    <p:extLst>
      <p:ext uri="{BB962C8B-B14F-4D97-AF65-F5344CB8AC3E}">
        <p14:creationId xmlns:p14="http://schemas.microsoft.com/office/powerpoint/2010/main" val="88540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20" grpId="0"/>
      <p:bldP spid="25" grpId="0"/>
      <p:bldP spid="33" grpId="0"/>
      <p:bldP spid="62" grpId="0"/>
      <p:bldP spid="74" grpId="0"/>
      <p:bldP spid="17" grpId="0"/>
      <p:bldP spid="22" grpId="0"/>
      <p:bldP spid="31"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29CF0-3062-3F2B-9E1E-C147D4F43F7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FD57F3-59CF-F139-4D9C-1470416C16E3}"/>
              </a:ext>
            </a:extLst>
          </p:cNvPr>
          <p:cNvSpPr>
            <a:spLocks noGrp="1"/>
          </p:cNvSpPr>
          <p:nvPr>
            <p:ph type="sldNum" sz="quarter" idx="12"/>
          </p:nvPr>
        </p:nvSpPr>
        <p:spPr/>
        <p:txBody>
          <a:bodyPr/>
          <a:lstStyle/>
          <a:p>
            <a:fld id="{867D4A06-35AE-BD4A-84A9-613A26F3D41D}" type="slidenum">
              <a:rPr lang="en-US" smtClean="0"/>
              <a:pPr/>
              <a:t>98</a:t>
            </a:fld>
            <a:endParaRPr lang="en-US"/>
          </a:p>
        </p:txBody>
      </p:sp>
      <p:sp>
        <p:nvSpPr>
          <p:cNvPr id="3" name="Google Shape;104;p25">
            <a:extLst>
              <a:ext uri="{FF2B5EF4-FFF2-40B4-BE49-F238E27FC236}">
                <a16:creationId xmlns:a16="http://schemas.microsoft.com/office/drawing/2014/main" id="{D625F3F5-98A8-A45A-CFB6-9D536EAE054D}"/>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97049091-C6B7-F527-42AE-8375349873E1}"/>
              </a:ext>
            </a:extLst>
          </p:cNvPr>
          <p:cNvSpPr/>
          <p:nvPr/>
        </p:nvSpPr>
        <p:spPr>
          <a:xfrm>
            <a:off x="1217635" y="30486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95BB298F-F6FF-32A4-6E9F-68FC478E750C}"/>
              </a:ext>
            </a:extLst>
          </p:cNvPr>
          <p:cNvCxnSpPr>
            <a:cxnSpLocks/>
          </p:cNvCxnSpPr>
          <p:nvPr/>
        </p:nvCxnSpPr>
        <p:spPr>
          <a:xfrm flipV="1">
            <a:off x="1105614" y="18654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3D55987-FC0C-22C4-3A55-C2B4C542247C}"/>
              </a:ext>
            </a:extLst>
          </p:cNvPr>
          <p:cNvSpPr txBox="1"/>
          <p:nvPr/>
        </p:nvSpPr>
        <p:spPr>
          <a:xfrm rot="16200000">
            <a:off x="719318" y="21655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44FF3DBC-E38C-9C4C-6827-331DF636E58E}"/>
              </a:ext>
            </a:extLst>
          </p:cNvPr>
          <p:cNvSpPr txBox="1"/>
          <p:nvPr/>
        </p:nvSpPr>
        <p:spPr>
          <a:xfrm>
            <a:off x="1305583" y="30967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0D1C3492-96A4-60EB-DAE7-27B658C09E33}"/>
              </a:ext>
            </a:extLst>
          </p:cNvPr>
          <p:cNvSpPr/>
          <p:nvPr/>
        </p:nvSpPr>
        <p:spPr>
          <a:xfrm>
            <a:off x="1258087" y="10601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C8BE5B87-37CA-AB6F-401E-378B776B5B73}"/>
              </a:ext>
            </a:extLst>
          </p:cNvPr>
          <p:cNvSpPr txBox="1"/>
          <p:nvPr/>
        </p:nvSpPr>
        <p:spPr>
          <a:xfrm>
            <a:off x="1316431" y="11244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FAABBC06-6B1C-19CE-9E65-3CE501EE458C}"/>
              </a:ext>
            </a:extLst>
          </p:cNvPr>
          <p:cNvCxnSpPr>
            <a:cxnSpLocks/>
          </p:cNvCxnSpPr>
          <p:nvPr/>
        </p:nvCxnSpPr>
        <p:spPr>
          <a:xfrm flipV="1">
            <a:off x="1583571" y="14985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7228974E-04B8-75EF-88FF-2FCDF275B000}"/>
              </a:ext>
            </a:extLst>
          </p:cNvPr>
          <p:cNvSpPr/>
          <p:nvPr/>
        </p:nvSpPr>
        <p:spPr>
          <a:xfrm>
            <a:off x="3753342" y="30324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1E0E3A60-3CEC-083E-8469-8A6C36ED159B}"/>
              </a:ext>
            </a:extLst>
          </p:cNvPr>
          <p:cNvSpPr txBox="1"/>
          <p:nvPr/>
        </p:nvSpPr>
        <p:spPr>
          <a:xfrm>
            <a:off x="3811684" y="30967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A39771D1-08FE-B97D-98D3-206F7D51C996}"/>
              </a:ext>
            </a:extLst>
          </p:cNvPr>
          <p:cNvCxnSpPr>
            <a:cxnSpLocks/>
            <a:endCxn id="11" idx="1"/>
          </p:cNvCxnSpPr>
          <p:nvPr/>
        </p:nvCxnSpPr>
        <p:spPr>
          <a:xfrm flipV="1">
            <a:off x="2348424" y="32516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C87E801-EBB0-6189-580F-FFBF38C156DE}"/>
              </a:ext>
            </a:extLst>
          </p:cNvPr>
          <p:cNvSpPr/>
          <p:nvPr/>
        </p:nvSpPr>
        <p:spPr>
          <a:xfrm>
            <a:off x="6038189" y="30403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E0F980C4-F3C9-4D2C-436C-0C1CAA02A8EE}"/>
              </a:ext>
            </a:extLst>
          </p:cNvPr>
          <p:cNvSpPr txBox="1"/>
          <p:nvPr/>
        </p:nvSpPr>
        <p:spPr>
          <a:xfrm>
            <a:off x="6096531" y="31046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7DD39740-FF31-425F-CE02-0886DF80DD17}"/>
              </a:ext>
            </a:extLst>
          </p:cNvPr>
          <p:cNvCxnSpPr>
            <a:cxnSpLocks/>
          </p:cNvCxnSpPr>
          <p:nvPr/>
        </p:nvCxnSpPr>
        <p:spPr>
          <a:xfrm flipH="1" flipV="1">
            <a:off x="4725601" y="32467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7D33B35-6452-2FB4-2560-C2B14581C4CD}"/>
              </a:ext>
            </a:extLst>
          </p:cNvPr>
          <p:cNvSpPr txBox="1"/>
          <p:nvPr/>
        </p:nvSpPr>
        <p:spPr>
          <a:xfrm rot="16200000">
            <a:off x="1409585" y="19662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7A5B3011-FC9A-63ED-00AF-5D60B11155E4}"/>
              </a:ext>
            </a:extLst>
          </p:cNvPr>
          <p:cNvSpPr txBox="1"/>
          <p:nvPr/>
        </p:nvSpPr>
        <p:spPr>
          <a:xfrm>
            <a:off x="4899374" y="33600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A7501574-DDC9-F0CA-271F-D7741D155D22}"/>
              </a:ext>
            </a:extLst>
          </p:cNvPr>
          <p:cNvCxnSpPr>
            <a:cxnSpLocks/>
          </p:cNvCxnSpPr>
          <p:nvPr/>
        </p:nvCxnSpPr>
        <p:spPr>
          <a:xfrm>
            <a:off x="2426656" y="17674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CAF239E-950E-4AB5-614B-30281D6CEDCD}"/>
              </a:ext>
            </a:extLst>
          </p:cNvPr>
          <p:cNvSpPr txBox="1"/>
          <p:nvPr/>
        </p:nvSpPr>
        <p:spPr>
          <a:xfrm>
            <a:off x="2519494" y="33600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C46BF6AE-667C-59B2-6A03-6912AE99477F}"/>
              </a:ext>
            </a:extLst>
          </p:cNvPr>
          <p:cNvCxnSpPr>
            <a:cxnSpLocks/>
          </p:cNvCxnSpPr>
          <p:nvPr/>
        </p:nvCxnSpPr>
        <p:spPr>
          <a:xfrm flipV="1">
            <a:off x="2341674" y="15448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673F336-35AB-FE54-CF3E-91E99B06DA08}"/>
              </a:ext>
            </a:extLst>
          </p:cNvPr>
          <p:cNvCxnSpPr>
            <a:cxnSpLocks/>
            <a:endCxn id="14" idx="0"/>
          </p:cNvCxnSpPr>
          <p:nvPr/>
        </p:nvCxnSpPr>
        <p:spPr>
          <a:xfrm>
            <a:off x="6522504" y="15060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948CC1D-AB29-963E-2379-E66F771EAC0F}"/>
              </a:ext>
            </a:extLst>
          </p:cNvPr>
          <p:cNvSpPr txBox="1"/>
          <p:nvPr/>
        </p:nvSpPr>
        <p:spPr>
          <a:xfrm rot="5400000">
            <a:off x="6034268" y="23843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8217B274-0484-080C-602A-2B36DF636706}"/>
              </a:ext>
            </a:extLst>
          </p:cNvPr>
          <p:cNvCxnSpPr>
            <a:cxnSpLocks/>
          </p:cNvCxnSpPr>
          <p:nvPr/>
        </p:nvCxnSpPr>
        <p:spPr>
          <a:xfrm flipH="1" flipV="1">
            <a:off x="1933845" y="15156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5A60AB17-27BD-EE6B-0433-921525C78D62}"/>
              </a:ext>
            </a:extLst>
          </p:cNvPr>
          <p:cNvSpPr txBox="1"/>
          <p:nvPr/>
        </p:nvSpPr>
        <p:spPr>
          <a:xfrm rot="20312415">
            <a:off x="3399905" y="18519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17E3E35F-0A8E-F201-81C4-0B8C1CD68235}"/>
              </a:ext>
            </a:extLst>
          </p:cNvPr>
          <p:cNvSpPr/>
          <p:nvPr/>
        </p:nvSpPr>
        <p:spPr>
          <a:xfrm>
            <a:off x="3856251" y="10676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7A418E11-4947-A880-8440-9DD6C6B11C55}"/>
              </a:ext>
            </a:extLst>
          </p:cNvPr>
          <p:cNvSpPr txBox="1"/>
          <p:nvPr/>
        </p:nvSpPr>
        <p:spPr>
          <a:xfrm>
            <a:off x="5572137" y="11167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6FC249B9-FA60-7CE3-E22C-380F68DC2B4E}"/>
              </a:ext>
            </a:extLst>
          </p:cNvPr>
          <p:cNvCxnSpPr>
            <a:cxnSpLocks/>
          </p:cNvCxnSpPr>
          <p:nvPr/>
        </p:nvCxnSpPr>
        <p:spPr>
          <a:xfrm>
            <a:off x="2545983" y="37315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AD74B2F-5E13-FAEC-D252-217699503F1D}"/>
              </a:ext>
            </a:extLst>
          </p:cNvPr>
          <p:cNvCxnSpPr>
            <a:cxnSpLocks/>
          </p:cNvCxnSpPr>
          <p:nvPr/>
        </p:nvCxnSpPr>
        <p:spPr>
          <a:xfrm>
            <a:off x="4937817" y="37384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FEF0E7D-B483-8797-05E6-30FB960AD558}"/>
              </a:ext>
            </a:extLst>
          </p:cNvPr>
          <p:cNvCxnSpPr>
            <a:cxnSpLocks/>
          </p:cNvCxnSpPr>
          <p:nvPr/>
        </p:nvCxnSpPr>
        <p:spPr>
          <a:xfrm flipV="1">
            <a:off x="6891619" y="18776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862AAF1-CAA2-67C7-82F0-9A3C9B71C8C0}"/>
              </a:ext>
            </a:extLst>
          </p:cNvPr>
          <p:cNvCxnSpPr>
            <a:cxnSpLocks/>
          </p:cNvCxnSpPr>
          <p:nvPr/>
        </p:nvCxnSpPr>
        <p:spPr>
          <a:xfrm flipH="1">
            <a:off x="3522377" y="17090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F01C577-66A3-5BA2-304D-3C7EF22F3507}"/>
              </a:ext>
            </a:extLst>
          </p:cNvPr>
          <p:cNvSpPr txBox="1"/>
          <p:nvPr/>
        </p:nvSpPr>
        <p:spPr>
          <a:xfrm>
            <a:off x="813023" y="4178140"/>
            <a:ext cx="7183120" cy="1077218"/>
          </a:xfrm>
          <a:prstGeom prst="rect">
            <a:avLst/>
          </a:prstGeom>
          <a:noFill/>
        </p:spPr>
        <p:txBody>
          <a:bodyPr wrap="square" rtlCol="0">
            <a:spAutoFit/>
          </a:bodyPr>
          <a:lstStyle/>
          <a:p>
            <a:r>
              <a:rPr lang="en-GB" sz="1600" b="1" dirty="0">
                <a:latin typeface="Chalkboard" panose="03050602040202020205" pitchFamily="66" charset="77"/>
              </a:rPr>
              <a:t>Behavioural Coupling</a:t>
            </a:r>
            <a:r>
              <a:rPr lang="en-GB" sz="1600" dirty="0">
                <a:latin typeface="Chalkboard" panose="03050602040202020205" pitchFamily="66" charset="77"/>
              </a:rPr>
              <a:t>: There is coupling, we know about the provider we must call – and the workflow is distributed amongst the components; the trade-offs are simplicity (each component knows what it needs nothing else) and predictable as opposed to emergent behaviour (causality).</a:t>
            </a:r>
          </a:p>
        </p:txBody>
      </p:sp>
      <p:sp>
        <p:nvSpPr>
          <p:cNvPr id="27" name="TextBox 26">
            <a:extLst>
              <a:ext uri="{FF2B5EF4-FFF2-40B4-BE49-F238E27FC236}">
                <a16:creationId xmlns:a16="http://schemas.microsoft.com/office/drawing/2014/main" id="{08C16817-EDFC-5CC1-3BC1-A742419FDB84}"/>
              </a:ext>
            </a:extLst>
          </p:cNvPr>
          <p:cNvSpPr txBox="1"/>
          <p:nvPr/>
        </p:nvSpPr>
        <p:spPr>
          <a:xfrm>
            <a:off x="833120" y="5363007"/>
            <a:ext cx="7183120" cy="830997"/>
          </a:xfrm>
          <a:prstGeom prst="rect">
            <a:avLst/>
          </a:prstGeom>
          <a:noFill/>
        </p:spPr>
        <p:txBody>
          <a:bodyPr wrap="square" rtlCol="0">
            <a:spAutoFit/>
          </a:bodyPr>
          <a:lstStyle/>
          <a:p>
            <a:r>
              <a:rPr lang="en-GB" sz="1600" b="1" dirty="0">
                <a:latin typeface="Chalkboard" panose="03050602040202020205" pitchFamily="66" charset="77"/>
              </a:rPr>
              <a:t>Coupling vs. Control</a:t>
            </a:r>
            <a:r>
              <a:rPr lang="en-GB" sz="1600" dirty="0">
                <a:latin typeface="Chalkboard" panose="03050602040202020205" pitchFamily="66" charset="77"/>
              </a:rPr>
              <a:t>: behavioural coupling is reduced to neighbours, but changing the workflow requires altering multiple components; no central control to understand flow</a:t>
            </a:r>
          </a:p>
        </p:txBody>
      </p:sp>
    </p:spTree>
    <p:extLst>
      <p:ext uri="{BB962C8B-B14F-4D97-AF65-F5344CB8AC3E}">
        <p14:creationId xmlns:p14="http://schemas.microsoft.com/office/powerpoint/2010/main" val="200244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2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C29AB-962A-42F6-E081-E8F8728FA45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79DE3B-E4D4-0458-59D3-F8ECF25F08EA}"/>
              </a:ext>
            </a:extLst>
          </p:cNvPr>
          <p:cNvSpPr>
            <a:spLocks noGrp="1"/>
          </p:cNvSpPr>
          <p:nvPr>
            <p:ph type="sldNum" sz="quarter" idx="12"/>
          </p:nvPr>
        </p:nvSpPr>
        <p:spPr/>
        <p:txBody>
          <a:bodyPr/>
          <a:lstStyle/>
          <a:p>
            <a:fld id="{867D4A06-35AE-BD4A-84A9-613A26F3D41D}" type="slidenum">
              <a:rPr lang="en-US" smtClean="0"/>
              <a:pPr/>
              <a:t>99</a:t>
            </a:fld>
            <a:endParaRPr lang="en-US"/>
          </a:p>
        </p:txBody>
      </p:sp>
      <p:sp>
        <p:nvSpPr>
          <p:cNvPr id="3" name="Google Shape;104;p25">
            <a:extLst>
              <a:ext uri="{FF2B5EF4-FFF2-40B4-BE49-F238E27FC236}">
                <a16:creationId xmlns:a16="http://schemas.microsoft.com/office/drawing/2014/main" id="{57ACA42B-E7AE-067C-30CD-A1495346D43D}"/>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41A9A4B6-42EB-39DA-16FF-31FFA56FA19E}"/>
              </a:ext>
            </a:extLst>
          </p:cNvPr>
          <p:cNvSpPr/>
          <p:nvPr/>
        </p:nvSpPr>
        <p:spPr>
          <a:xfrm>
            <a:off x="1237732" y="36355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7CFF554A-18AF-AA8A-8516-7C935282902F}"/>
              </a:ext>
            </a:extLst>
          </p:cNvPr>
          <p:cNvCxnSpPr>
            <a:cxnSpLocks/>
          </p:cNvCxnSpPr>
          <p:nvPr/>
        </p:nvCxnSpPr>
        <p:spPr>
          <a:xfrm flipV="1">
            <a:off x="1125711" y="24523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ED121D7-1D5D-7D0E-411C-118689EF7103}"/>
              </a:ext>
            </a:extLst>
          </p:cNvPr>
          <p:cNvSpPr txBox="1"/>
          <p:nvPr/>
        </p:nvSpPr>
        <p:spPr>
          <a:xfrm rot="16200000">
            <a:off x="739415" y="27524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4F9CB5AE-2BE8-F096-F0A2-68EFE207E7AB}"/>
              </a:ext>
            </a:extLst>
          </p:cNvPr>
          <p:cNvSpPr txBox="1"/>
          <p:nvPr/>
        </p:nvSpPr>
        <p:spPr>
          <a:xfrm>
            <a:off x="1325680" y="36836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209B2009-7B57-5BBE-D0A9-684AB9FC5038}"/>
              </a:ext>
            </a:extLst>
          </p:cNvPr>
          <p:cNvSpPr/>
          <p:nvPr/>
        </p:nvSpPr>
        <p:spPr>
          <a:xfrm>
            <a:off x="1278184" y="16470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289ECCA6-833A-B236-87F1-74CE193295CD}"/>
              </a:ext>
            </a:extLst>
          </p:cNvPr>
          <p:cNvSpPr txBox="1"/>
          <p:nvPr/>
        </p:nvSpPr>
        <p:spPr>
          <a:xfrm>
            <a:off x="1336528" y="17113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55CC9706-C355-AAA4-1D24-5F3678AC996F}"/>
              </a:ext>
            </a:extLst>
          </p:cNvPr>
          <p:cNvCxnSpPr>
            <a:cxnSpLocks/>
          </p:cNvCxnSpPr>
          <p:nvPr/>
        </p:nvCxnSpPr>
        <p:spPr>
          <a:xfrm flipV="1">
            <a:off x="1603668" y="20854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14A91EFE-79AF-7F0E-D45B-DE5820F9F8F8}"/>
              </a:ext>
            </a:extLst>
          </p:cNvPr>
          <p:cNvSpPr/>
          <p:nvPr/>
        </p:nvSpPr>
        <p:spPr>
          <a:xfrm>
            <a:off x="3773439" y="36193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C988E62B-3608-87CA-B548-4C48020E315E}"/>
              </a:ext>
            </a:extLst>
          </p:cNvPr>
          <p:cNvSpPr txBox="1"/>
          <p:nvPr/>
        </p:nvSpPr>
        <p:spPr>
          <a:xfrm>
            <a:off x="3831781" y="36836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A43E0D5E-5647-F2E4-6280-9F26995EEDD7}"/>
              </a:ext>
            </a:extLst>
          </p:cNvPr>
          <p:cNvCxnSpPr>
            <a:cxnSpLocks/>
            <a:endCxn id="11" idx="1"/>
          </p:cNvCxnSpPr>
          <p:nvPr/>
        </p:nvCxnSpPr>
        <p:spPr>
          <a:xfrm flipV="1">
            <a:off x="2368521" y="38385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03D6AE97-CB8C-0E55-E1AD-D7417E572642}"/>
              </a:ext>
            </a:extLst>
          </p:cNvPr>
          <p:cNvSpPr/>
          <p:nvPr/>
        </p:nvSpPr>
        <p:spPr>
          <a:xfrm>
            <a:off x="6058286" y="36272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7E42C165-3103-7A17-FCEC-64F859BD567E}"/>
              </a:ext>
            </a:extLst>
          </p:cNvPr>
          <p:cNvSpPr txBox="1"/>
          <p:nvPr/>
        </p:nvSpPr>
        <p:spPr>
          <a:xfrm>
            <a:off x="6116628" y="36915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D3D975AA-B4F9-0F91-EE39-5176D1B0475A}"/>
              </a:ext>
            </a:extLst>
          </p:cNvPr>
          <p:cNvCxnSpPr>
            <a:cxnSpLocks/>
          </p:cNvCxnSpPr>
          <p:nvPr/>
        </p:nvCxnSpPr>
        <p:spPr>
          <a:xfrm flipH="1" flipV="1">
            <a:off x="4745698" y="38336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8702A6-BF9E-8F31-806F-35EBC0D67E1F}"/>
              </a:ext>
            </a:extLst>
          </p:cNvPr>
          <p:cNvSpPr txBox="1"/>
          <p:nvPr/>
        </p:nvSpPr>
        <p:spPr>
          <a:xfrm rot="16200000">
            <a:off x="1429682" y="25531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A85BD0CC-F9D4-0AE5-DCB4-2A650581C44B}"/>
              </a:ext>
            </a:extLst>
          </p:cNvPr>
          <p:cNvSpPr txBox="1"/>
          <p:nvPr/>
        </p:nvSpPr>
        <p:spPr>
          <a:xfrm>
            <a:off x="4919471" y="39469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6DE93263-5927-4E87-6A21-B3D919456C31}"/>
              </a:ext>
            </a:extLst>
          </p:cNvPr>
          <p:cNvCxnSpPr>
            <a:cxnSpLocks/>
          </p:cNvCxnSpPr>
          <p:nvPr/>
        </p:nvCxnSpPr>
        <p:spPr>
          <a:xfrm>
            <a:off x="2446753" y="23543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AB6995A-5199-0E57-8845-1F089A83A2D7}"/>
              </a:ext>
            </a:extLst>
          </p:cNvPr>
          <p:cNvSpPr txBox="1"/>
          <p:nvPr/>
        </p:nvSpPr>
        <p:spPr>
          <a:xfrm>
            <a:off x="2539591" y="39469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522D8EF7-BBA8-3E74-4C63-A2CB0852D00B}"/>
              </a:ext>
            </a:extLst>
          </p:cNvPr>
          <p:cNvCxnSpPr>
            <a:cxnSpLocks/>
          </p:cNvCxnSpPr>
          <p:nvPr/>
        </p:nvCxnSpPr>
        <p:spPr>
          <a:xfrm flipV="1">
            <a:off x="2361771" y="21317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3EF9300-93CE-5E0E-0053-E0303B2DE9AF}"/>
              </a:ext>
            </a:extLst>
          </p:cNvPr>
          <p:cNvCxnSpPr>
            <a:cxnSpLocks/>
            <a:endCxn id="14" idx="0"/>
          </p:cNvCxnSpPr>
          <p:nvPr/>
        </p:nvCxnSpPr>
        <p:spPr>
          <a:xfrm>
            <a:off x="6542601" y="20929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A45079E-0D10-7754-0500-D3CCD00B0B69}"/>
              </a:ext>
            </a:extLst>
          </p:cNvPr>
          <p:cNvSpPr txBox="1"/>
          <p:nvPr/>
        </p:nvSpPr>
        <p:spPr>
          <a:xfrm rot="5400000">
            <a:off x="6054365" y="29712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BC27199E-4848-92F6-CD72-A8F84D808A13}"/>
              </a:ext>
            </a:extLst>
          </p:cNvPr>
          <p:cNvCxnSpPr>
            <a:cxnSpLocks/>
          </p:cNvCxnSpPr>
          <p:nvPr/>
        </p:nvCxnSpPr>
        <p:spPr>
          <a:xfrm flipH="1" flipV="1">
            <a:off x="1953942" y="21025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C09CC36F-64BA-E530-68FD-10363816EEA4}"/>
              </a:ext>
            </a:extLst>
          </p:cNvPr>
          <p:cNvSpPr txBox="1"/>
          <p:nvPr/>
        </p:nvSpPr>
        <p:spPr>
          <a:xfrm rot="20312415">
            <a:off x="3420002" y="24388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1A09FAB9-972C-E5BB-B145-07D60320B104}"/>
              </a:ext>
            </a:extLst>
          </p:cNvPr>
          <p:cNvSpPr/>
          <p:nvPr/>
        </p:nvSpPr>
        <p:spPr>
          <a:xfrm>
            <a:off x="3876348" y="16545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C65AE684-A391-6827-3EA1-605D46C72D61}"/>
              </a:ext>
            </a:extLst>
          </p:cNvPr>
          <p:cNvSpPr txBox="1"/>
          <p:nvPr/>
        </p:nvSpPr>
        <p:spPr>
          <a:xfrm>
            <a:off x="5592234" y="17036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AD56A927-CEFD-CDDD-A383-DADA2C231F26}"/>
              </a:ext>
            </a:extLst>
          </p:cNvPr>
          <p:cNvCxnSpPr>
            <a:cxnSpLocks/>
          </p:cNvCxnSpPr>
          <p:nvPr/>
        </p:nvCxnSpPr>
        <p:spPr>
          <a:xfrm>
            <a:off x="2566080" y="43184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3486F15-CEB4-F1D1-7A48-447DEEFD18C8}"/>
              </a:ext>
            </a:extLst>
          </p:cNvPr>
          <p:cNvCxnSpPr>
            <a:cxnSpLocks/>
          </p:cNvCxnSpPr>
          <p:nvPr/>
        </p:nvCxnSpPr>
        <p:spPr>
          <a:xfrm>
            <a:off x="4957914" y="43253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7460FAE-DA6A-74A0-E7ED-1604CB854C5B}"/>
              </a:ext>
            </a:extLst>
          </p:cNvPr>
          <p:cNvCxnSpPr>
            <a:cxnSpLocks/>
          </p:cNvCxnSpPr>
          <p:nvPr/>
        </p:nvCxnSpPr>
        <p:spPr>
          <a:xfrm flipV="1">
            <a:off x="6911716" y="24645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FF863DB-B2E7-21FC-5923-D9F278FE7FEF}"/>
              </a:ext>
            </a:extLst>
          </p:cNvPr>
          <p:cNvCxnSpPr>
            <a:cxnSpLocks/>
          </p:cNvCxnSpPr>
          <p:nvPr/>
        </p:nvCxnSpPr>
        <p:spPr>
          <a:xfrm flipH="1">
            <a:off x="3542474" y="22959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A9E28E3-BBAF-2B41-731F-4519FE8B980D}"/>
              </a:ext>
            </a:extLst>
          </p:cNvPr>
          <p:cNvSpPr txBox="1"/>
          <p:nvPr/>
        </p:nvSpPr>
        <p:spPr>
          <a:xfrm>
            <a:off x="833120" y="4765040"/>
            <a:ext cx="7183120" cy="830997"/>
          </a:xfrm>
          <a:prstGeom prst="rect">
            <a:avLst/>
          </a:prstGeom>
          <a:noFill/>
        </p:spPr>
        <p:txBody>
          <a:bodyPr wrap="square" rtlCol="0">
            <a:spAutoFit/>
          </a:bodyPr>
          <a:lstStyle/>
          <a:p>
            <a:r>
              <a:rPr lang="en-GB" sz="1600" b="1" dirty="0">
                <a:latin typeface="Chalkboard" panose="03050602040202020205" pitchFamily="66" charset="77"/>
              </a:rPr>
              <a:t>Saga</a:t>
            </a:r>
            <a:r>
              <a:rPr lang="en-GB" sz="1600" dirty="0">
                <a:latin typeface="Chalkboard" panose="03050602040202020205" pitchFamily="66" charset="77"/>
              </a:rPr>
              <a:t>: there is a business transaction, in this example: if picking or shipping fails, we need to refund the customer. The transaction requires that we roll back steps that have already been completed i.e. we reverse the flow.</a:t>
            </a:r>
          </a:p>
        </p:txBody>
      </p:sp>
    </p:spTree>
    <p:extLst>
      <p:ext uri="{BB962C8B-B14F-4D97-AF65-F5344CB8AC3E}">
        <p14:creationId xmlns:p14="http://schemas.microsoft.com/office/powerpoint/2010/main" val="299644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46522</TotalTime>
  <Words>10636</Words>
  <Application>Microsoft Macintosh PowerPoint</Application>
  <PresentationFormat>On-screen Show (4:3)</PresentationFormat>
  <Paragraphs>1449</Paragraphs>
  <Slides>177</Slides>
  <Notes>73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177</vt:i4>
      </vt:variant>
    </vt:vector>
  </HeadingPairs>
  <TitlesOfParts>
    <vt:vector size="184" baseType="lpstr">
      <vt:lpstr>Arial</vt:lpstr>
      <vt:lpstr>Calibri</vt:lpstr>
      <vt:lpstr>Chalkboard</vt:lpstr>
      <vt:lpstr>Inter-Regular</vt:lpstr>
      <vt:lpstr>Palatino Linotype</vt:lpstr>
      <vt:lpstr>Ubuntu</vt:lpstr>
      <vt:lpstr>Office Theme</vt:lpstr>
      <vt:lpstr>Practical Messaging</vt:lpstr>
      <vt:lpstr>Who are you?</vt:lpstr>
      <vt:lpstr>Day One Messaging</vt:lpstr>
      <vt:lpstr>Day Two Conversations</vt:lpstr>
      <vt:lpstr>PowerPoint Presentation</vt:lpstr>
      <vt:lpstr>Flow</vt:lpstr>
      <vt:lpstr>PowerPoint Presentation</vt:lpstr>
      <vt:lpstr>PowerPoint Presentation</vt:lpstr>
      <vt:lpstr>PowerPoint Presentation</vt:lpstr>
      <vt:lpstr>PowerPoint Presentation</vt:lpstr>
      <vt:lpstr>PowerPoint Presentation</vt:lpstr>
      <vt:lpstr>PowerPoint Presentation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Process Automation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Control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Tasks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Next Steps</vt:lpstr>
      <vt:lpstr>Further Reading</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1147</cp:revision>
  <dcterms:created xsi:type="dcterms:W3CDTF">2012-05-22T19:34:54Z</dcterms:created>
  <dcterms:modified xsi:type="dcterms:W3CDTF">2024-11-13T10:18:02Z</dcterms:modified>
</cp:coreProperties>
</file>